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26"/>
  </p:notesMasterIdLst>
  <p:sldIdLst>
    <p:sldId id="256" r:id="rId2"/>
    <p:sldId id="283" r:id="rId3"/>
    <p:sldId id="288" r:id="rId4"/>
    <p:sldId id="284" r:id="rId5"/>
    <p:sldId id="289" r:id="rId6"/>
    <p:sldId id="285" r:id="rId7"/>
    <p:sldId id="286" r:id="rId8"/>
    <p:sldId id="293" r:id="rId9"/>
    <p:sldId id="291" r:id="rId10"/>
    <p:sldId id="292" r:id="rId11"/>
    <p:sldId id="294" r:id="rId12"/>
    <p:sldId id="295" r:id="rId13"/>
    <p:sldId id="296" r:id="rId14"/>
    <p:sldId id="304" r:id="rId15"/>
    <p:sldId id="305" r:id="rId16"/>
    <p:sldId id="307" r:id="rId17"/>
    <p:sldId id="297" r:id="rId18"/>
    <p:sldId id="300" r:id="rId19"/>
    <p:sldId id="302" r:id="rId20"/>
    <p:sldId id="306" r:id="rId21"/>
    <p:sldId id="298" r:id="rId22"/>
    <p:sldId id="299" r:id="rId23"/>
    <p:sldId id="303" r:id="rId24"/>
    <p:sldId id="279" r:id="rId25"/>
  </p:sldIdLst>
  <p:sldSz cx="9144000" cy="5143500" type="screen16x9"/>
  <p:notesSz cx="6858000" cy="9144000"/>
  <p:embeddedFontLst>
    <p:embeddedFont>
      <p:font typeface="Didact Gothic" panose="020B0604020202020204" charset="0"/>
      <p:regular r:id="rId27"/>
    </p:embeddedFont>
    <p:embeddedFont>
      <p:font typeface="Montserrat" panose="020B0604020202020204"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extLst>
    <p:ext uri="{521415D9-36F7-43E2-AB2F-B90AF26B5E84}">
      <p14:sectionLst xmlns:p14="http://schemas.microsoft.com/office/powerpoint/2010/main">
        <p14:section name="默认节" id="{8C40F9E1-9607-48FB-A39B-B7C8BD9580FF}">
          <p14:sldIdLst>
            <p14:sldId id="256"/>
            <p14:sldId id="283"/>
            <p14:sldId id="288"/>
            <p14:sldId id="284"/>
            <p14:sldId id="289"/>
            <p14:sldId id="285"/>
            <p14:sldId id="286"/>
            <p14:sldId id="293"/>
            <p14:sldId id="291"/>
            <p14:sldId id="292"/>
            <p14:sldId id="294"/>
            <p14:sldId id="295"/>
            <p14:sldId id="296"/>
            <p14:sldId id="304"/>
            <p14:sldId id="305"/>
            <p14:sldId id="307"/>
            <p14:sldId id="297"/>
            <p14:sldId id="300"/>
            <p14:sldId id="302"/>
            <p14:sldId id="306"/>
            <p14:sldId id="298"/>
            <p14:sldId id="299"/>
            <p14:sldId id="303"/>
          </p14:sldIdLst>
        </p14:section>
        <p14:section name="App" id="{D9BB2FD9-5967-4DBE-86C6-86527990E792}">
          <p14:sldIdLst>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2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E2B26E-D8EF-4191-B5DB-E0C92ABC7AA8}">
  <a:tblStyle styleId="{02E2B26E-D8EF-4191-B5DB-E0C92ABC7AA8}"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12" autoAdjust="0"/>
    <p:restoredTop sz="94660"/>
  </p:normalViewPr>
  <p:slideViewPr>
    <p:cSldViewPr snapToGrid="0">
      <p:cViewPr>
        <p:scale>
          <a:sx n="150" d="100"/>
          <a:sy n="150" d="100"/>
        </p:scale>
        <p:origin x="61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67772100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Shape 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 name="Shape 4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372902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29745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874965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24037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88852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429284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728889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2909873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182375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217952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69246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272190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437475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012019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485148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645119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1416530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18081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54399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011109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213199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1427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1147190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62737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solidFill>
          <a:srgbClr val="182A2E"/>
        </a:solidFill>
        <a:effectLst/>
      </p:bgPr>
    </p:bg>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1176778" y="1610825"/>
            <a:ext cx="6346800" cy="1159799"/>
          </a:xfrm>
          <a:prstGeom prst="rect">
            <a:avLst/>
          </a:prstGeom>
        </p:spPr>
        <p:txBody>
          <a:bodyPr lIns="91425" tIns="91425" rIns="91425" bIns="91425" anchor="t" anchorCtr="0"/>
          <a:lstStyle>
            <a:lvl1pPr lvl="0">
              <a:spcBef>
                <a:spcPts val="0"/>
              </a:spcBef>
              <a:buClr>
                <a:schemeClr val="lt1"/>
              </a:buClr>
              <a:buSzPct val="100000"/>
              <a:defRPr sz="6000">
                <a:solidFill>
                  <a:schemeClr val="lt1"/>
                </a:solidFill>
              </a:defRPr>
            </a:lvl1pPr>
            <a:lvl2pPr lvl="1">
              <a:spcBef>
                <a:spcPts val="0"/>
              </a:spcBef>
              <a:buClr>
                <a:schemeClr val="lt1"/>
              </a:buClr>
              <a:buSzPct val="100000"/>
              <a:defRPr sz="6000">
                <a:solidFill>
                  <a:schemeClr val="lt1"/>
                </a:solidFill>
              </a:defRPr>
            </a:lvl2pPr>
            <a:lvl3pPr lvl="2">
              <a:spcBef>
                <a:spcPts val="0"/>
              </a:spcBef>
              <a:buClr>
                <a:schemeClr val="lt1"/>
              </a:buClr>
              <a:buSzPct val="100000"/>
              <a:defRPr sz="6000">
                <a:solidFill>
                  <a:schemeClr val="lt1"/>
                </a:solidFill>
              </a:defRPr>
            </a:lvl3pPr>
            <a:lvl4pPr lvl="3">
              <a:spcBef>
                <a:spcPts val="0"/>
              </a:spcBef>
              <a:buClr>
                <a:schemeClr val="lt1"/>
              </a:buClr>
              <a:buSzPct val="100000"/>
              <a:defRPr sz="6000">
                <a:solidFill>
                  <a:schemeClr val="lt1"/>
                </a:solidFill>
              </a:defRPr>
            </a:lvl4pPr>
            <a:lvl5pPr lvl="4">
              <a:spcBef>
                <a:spcPts val="0"/>
              </a:spcBef>
              <a:buClr>
                <a:schemeClr val="lt1"/>
              </a:buClr>
              <a:buSzPct val="100000"/>
              <a:defRPr sz="6000">
                <a:solidFill>
                  <a:schemeClr val="lt1"/>
                </a:solidFill>
              </a:defRPr>
            </a:lvl5pPr>
            <a:lvl6pPr lvl="5">
              <a:spcBef>
                <a:spcPts val="0"/>
              </a:spcBef>
              <a:buClr>
                <a:schemeClr val="lt1"/>
              </a:buClr>
              <a:buSzPct val="100000"/>
              <a:defRPr sz="6000">
                <a:solidFill>
                  <a:schemeClr val="lt1"/>
                </a:solidFill>
              </a:defRPr>
            </a:lvl6pPr>
            <a:lvl7pPr lvl="6">
              <a:spcBef>
                <a:spcPts val="0"/>
              </a:spcBef>
              <a:buClr>
                <a:schemeClr val="lt1"/>
              </a:buClr>
              <a:buSzPct val="100000"/>
              <a:defRPr sz="6000">
                <a:solidFill>
                  <a:schemeClr val="lt1"/>
                </a:solidFill>
              </a:defRPr>
            </a:lvl7pPr>
            <a:lvl8pPr lvl="7">
              <a:spcBef>
                <a:spcPts val="0"/>
              </a:spcBef>
              <a:buClr>
                <a:schemeClr val="lt1"/>
              </a:buClr>
              <a:buSzPct val="100000"/>
              <a:defRPr sz="6000">
                <a:solidFill>
                  <a:schemeClr val="lt1"/>
                </a:solidFill>
              </a:defRPr>
            </a:lvl8pPr>
            <a:lvl9pPr lvl="8">
              <a:spcBef>
                <a:spcPts val="0"/>
              </a:spcBef>
              <a:buClr>
                <a:schemeClr val="lt1"/>
              </a:buClr>
              <a:buSzPct val="100000"/>
              <a:defRPr sz="6000">
                <a:solidFill>
                  <a:schemeClr val="lt1"/>
                </a:solidFill>
              </a:defRPr>
            </a:lvl9pPr>
          </a:lstStyle>
          <a:p>
            <a:endParaRPr/>
          </a:p>
        </p:txBody>
      </p:sp>
      <p:sp>
        <p:nvSpPr>
          <p:cNvPr id="10" name="Shape 10"/>
          <p:cNvSpPr/>
          <p:nvPr/>
        </p:nvSpPr>
        <p:spPr>
          <a:xfrm>
            <a:off x="1295200" y="1034400"/>
            <a:ext cx="574499" cy="574499"/>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p:bg>
      <p:bgPr>
        <a:solidFill>
          <a:srgbClr val="182A2E"/>
        </a:solidFill>
        <a:effectLst/>
      </p:bgPr>
    </p:bg>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1176778" y="1610825"/>
            <a:ext cx="6346800" cy="1159799"/>
          </a:xfrm>
          <a:prstGeom prst="rect">
            <a:avLst/>
          </a:prstGeom>
        </p:spPr>
        <p:txBody>
          <a:bodyPr lIns="91425" tIns="91425" rIns="91425" bIns="91425" anchor="t" anchorCtr="0"/>
          <a:lstStyle>
            <a:lvl1pPr lvl="0">
              <a:spcBef>
                <a:spcPts val="0"/>
              </a:spcBef>
              <a:buClr>
                <a:schemeClr val="lt1"/>
              </a:buClr>
              <a:buSzPct val="100000"/>
              <a:defRPr sz="6000">
                <a:solidFill>
                  <a:schemeClr val="lt1"/>
                </a:solidFill>
              </a:defRPr>
            </a:lvl1pPr>
            <a:lvl2pPr lvl="1">
              <a:spcBef>
                <a:spcPts val="0"/>
              </a:spcBef>
              <a:buClr>
                <a:schemeClr val="lt1"/>
              </a:buClr>
              <a:buSzPct val="100000"/>
              <a:defRPr sz="6000">
                <a:solidFill>
                  <a:schemeClr val="lt1"/>
                </a:solidFill>
              </a:defRPr>
            </a:lvl2pPr>
            <a:lvl3pPr lvl="2">
              <a:spcBef>
                <a:spcPts val="0"/>
              </a:spcBef>
              <a:buClr>
                <a:schemeClr val="lt1"/>
              </a:buClr>
              <a:buSzPct val="100000"/>
              <a:defRPr sz="6000">
                <a:solidFill>
                  <a:schemeClr val="lt1"/>
                </a:solidFill>
              </a:defRPr>
            </a:lvl3pPr>
            <a:lvl4pPr lvl="3">
              <a:spcBef>
                <a:spcPts val="0"/>
              </a:spcBef>
              <a:buClr>
                <a:schemeClr val="lt1"/>
              </a:buClr>
              <a:buSzPct val="100000"/>
              <a:defRPr sz="6000">
                <a:solidFill>
                  <a:schemeClr val="lt1"/>
                </a:solidFill>
              </a:defRPr>
            </a:lvl4pPr>
            <a:lvl5pPr lvl="4">
              <a:spcBef>
                <a:spcPts val="0"/>
              </a:spcBef>
              <a:buClr>
                <a:schemeClr val="lt1"/>
              </a:buClr>
              <a:buSzPct val="100000"/>
              <a:defRPr sz="6000">
                <a:solidFill>
                  <a:schemeClr val="lt1"/>
                </a:solidFill>
              </a:defRPr>
            </a:lvl5pPr>
            <a:lvl6pPr lvl="5">
              <a:spcBef>
                <a:spcPts val="0"/>
              </a:spcBef>
              <a:buClr>
                <a:schemeClr val="lt1"/>
              </a:buClr>
              <a:buSzPct val="100000"/>
              <a:defRPr sz="6000">
                <a:solidFill>
                  <a:schemeClr val="lt1"/>
                </a:solidFill>
              </a:defRPr>
            </a:lvl6pPr>
            <a:lvl7pPr lvl="6">
              <a:spcBef>
                <a:spcPts val="0"/>
              </a:spcBef>
              <a:buClr>
                <a:schemeClr val="lt1"/>
              </a:buClr>
              <a:buSzPct val="100000"/>
              <a:defRPr sz="6000">
                <a:solidFill>
                  <a:schemeClr val="lt1"/>
                </a:solidFill>
              </a:defRPr>
            </a:lvl7pPr>
            <a:lvl8pPr lvl="7">
              <a:spcBef>
                <a:spcPts val="0"/>
              </a:spcBef>
              <a:buClr>
                <a:schemeClr val="lt1"/>
              </a:buClr>
              <a:buSzPct val="100000"/>
              <a:defRPr sz="6000">
                <a:solidFill>
                  <a:schemeClr val="lt1"/>
                </a:solidFill>
              </a:defRPr>
            </a:lvl8pPr>
            <a:lvl9pPr lvl="8">
              <a:spcBef>
                <a:spcPts val="0"/>
              </a:spcBef>
              <a:buClr>
                <a:schemeClr val="lt1"/>
              </a:buClr>
              <a:buSzPct val="100000"/>
              <a:defRPr sz="6000">
                <a:solidFill>
                  <a:schemeClr val="lt1"/>
                </a:solidFill>
              </a:defRPr>
            </a:lvl9pPr>
          </a:lstStyle>
          <a:p>
            <a:endParaRPr/>
          </a:p>
        </p:txBody>
      </p:sp>
    </p:spTree>
    <p:extLst>
      <p:ext uri="{BB962C8B-B14F-4D97-AF65-F5344CB8AC3E}">
        <p14:creationId xmlns:p14="http://schemas.microsoft.com/office/powerpoint/2010/main" val="544820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4_Title">
    <p:bg>
      <p:bgPr>
        <a:solidFill>
          <a:srgbClr val="182A2E"/>
        </a:solidFill>
        <a:effectLst/>
      </p:bgPr>
    </p:bg>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1176778" y="1610825"/>
            <a:ext cx="6346800" cy="1159799"/>
          </a:xfrm>
          <a:prstGeom prst="rect">
            <a:avLst/>
          </a:prstGeom>
        </p:spPr>
        <p:txBody>
          <a:bodyPr lIns="91425" tIns="91425" rIns="91425" bIns="91425" anchor="t" anchorCtr="0"/>
          <a:lstStyle>
            <a:lvl1pPr lvl="0">
              <a:spcBef>
                <a:spcPts val="0"/>
              </a:spcBef>
              <a:buClr>
                <a:schemeClr val="lt1"/>
              </a:buClr>
              <a:buSzPct val="100000"/>
              <a:defRPr sz="6000">
                <a:solidFill>
                  <a:schemeClr val="lt1"/>
                </a:solidFill>
              </a:defRPr>
            </a:lvl1pPr>
            <a:lvl2pPr lvl="1">
              <a:spcBef>
                <a:spcPts val="0"/>
              </a:spcBef>
              <a:buClr>
                <a:schemeClr val="lt1"/>
              </a:buClr>
              <a:buSzPct val="100000"/>
              <a:defRPr sz="6000">
                <a:solidFill>
                  <a:schemeClr val="lt1"/>
                </a:solidFill>
              </a:defRPr>
            </a:lvl2pPr>
            <a:lvl3pPr lvl="2">
              <a:spcBef>
                <a:spcPts val="0"/>
              </a:spcBef>
              <a:buClr>
                <a:schemeClr val="lt1"/>
              </a:buClr>
              <a:buSzPct val="100000"/>
              <a:defRPr sz="6000">
                <a:solidFill>
                  <a:schemeClr val="lt1"/>
                </a:solidFill>
              </a:defRPr>
            </a:lvl3pPr>
            <a:lvl4pPr lvl="3">
              <a:spcBef>
                <a:spcPts val="0"/>
              </a:spcBef>
              <a:buClr>
                <a:schemeClr val="lt1"/>
              </a:buClr>
              <a:buSzPct val="100000"/>
              <a:defRPr sz="6000">
                <a:solidFill>
                  <a:schemeClr val="lt1"/>
                </a:solidFill>
              </a:defRPr>
            </a:lvl4pPr>
            <a:lvl5pPr lvl="4">
              <a:spcBef>
                <a:spcPts val="0"/>
              </a:spcBef>
              <a:buClr>
                <a:schemeClr val="lt1"/>
              </a:buClr>
              <a:buSzPct val="100000"/>
              <a:defRPr sz="6000">
                <a:solidFill>
                  <a:schemeClr val="lt1"/>
                </a:solidFill>
              </a:defRPr>
            </a:lvl5pPr>
            <a:lvl6pPr lvl="5">
              <a:spcBef>
                <a:spcPts val="0"/>
              </a:spcBef>
              <a:buClr>
                <a:schemeClr val="lt1"/>
              </a:buClr>
              <a:buSzPct val="100000"/>
              <a:defRPr sz="6000">
                <a:solidFill>
                  <a:schemeClr val="lt1"/>
                </a:solidFill>
              </a:defRPr>
            </a:lvl6pPr>
            <a:lvl7pPr lvl="6">
              <a:spcBef>
                <a:spcPts val="0"/>
              </a:spcBef>
              <a:buClr>
                <a:schemeClr val="lt1"/>
              </a:buClr>
              <a:buSzPct val="100000"/>
              <a:defRPr sz="6000">
                <a:solidFill>
                  <a:schemeClr val="lt1"/>
                </a:solidFill>
              </a:defRPr>
            </a:lvl7pPr>
            <a:lvl8pPr lvl="7">
              <a:spcBef>
                <a:spcPts val="0"/>
              </a:spcBef>
              <a:buClr>
                <a:schemeClr val="lt1"/>
              </a:buClr>
              <a:buSzPct val="100000"/>
              <a:defRPr sz="6000">
                <a:solidFill>
                  <a:schemeClr val="lt1"/>
                </a:solidFill>
              </a:defRPr>
            </a:lvl8pPr>
            <a:lvl9pPr lvl="8">
              <a:spcBef>
                <a:spcPts val="0"/>
              </a:spcBef>
              <a:buClr>
                <a:schemeClr val="lt1"/>
              </a:buClr>
              <a:buSzPct val="100000"/>
              <a:defRPr sz="6000">
                <a:solidFill>
                  <a:schemeClr val="lt1"/>
                </a:solidFill>
              </a:defRPr>
            </a:lvl9pPr>
          </a:lstStyle>
          <a:p>
            <a:endParaRPr/>
          </a:p>
        </p:txBody>
      </p:sp>
    </p:spTree>
    <p:extLst>
      <p:ext uri="{BB962C8B-B14F-4D97-AF65-F5344CB8AC3E}">
        <p14:creationId xmlns:p14="http://schemas.microsoft.com/office/powerpoint/2010/main" val="2294314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2_Title">
    <p:bg>
      <p:bgPr>
        <a:solidFill>
          <a:srgbClr val="182A2E"/>
        </a:solidFill>
        <a:effectLst/>
      </p:bgPr>
    </p:bg>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1176778" y="1610825"/>
            <a:ext cx="6346800" cy="1159799"/>
          </a:xfrm>
          <a:prstGeom prst="rect">
            <a:avLst/>
          </a:prstGeom>
        </p:spPr>
        <p:txBody>
          <a:bodyPr lIns="91425" tIns="91425" rIns="91425" bIns="91425" anchor="t" anchorCtr="0"/>
          <a:lstStyle>
            <a:lvl1pPr lvl="0">
              <a:spcBef>
                <a:spcPts val="0"/>
              </a:spcBef>
              <a:buClr>
                <a:schemeClr val="lt1"/>
              </a:buClr>
              <a:buSzPct val="100000"/>
              <a:defRPr sz="6000">
                <a:solidFill>
                  <a:schemeClr val="lt1"/>
                </a:solidFill>
              </a:defRPr>
            </a:lvl1pPr>
            <a:lvl2pPr lvl="1">
              <a:spcBef>
                <a:spcPts val="0"/>
              </a:spcBef>
              <a:buClr>
                <a:schemeClr val="lt1"/>
              </a:buClr>
              <a:buSzPct val="100000"/>
              <a:defRPr sz="6000">
                <a:solidFill>
                  <a:schemeClr val="lt1"/>
                </a:solidFill>
              </a:defRPr>
            </a:lvl2pPr>
            <a:lvl3pPr lvl="2">
              <a:spcBef>
                <a:spcPts val="0"/>
              </a:spcBef>
              <a:buClr>
                <a:schemeClr val="lt1"/>
              </a:buClr>
              <a:buSzPct val="100000"/>
              <a:defRPr sz="6000">
                <a:solidFill>
                  <a:schemeClr val="lt1"/>
                </a:solidFill>
              </a:defRPr>
            </a:lvl3pPr>
            <a:lvl4pPr lvl="3">
              <a:spcBef>
                <a:spcPts val="0"/>
              </a:spcBef>
              <a:buClr>
                <a:schemeClr val="lt1"/>
              </a:buClr>
              <a:buSzPct val="100000"/>
              <a:defRPr sz="6000">
                <a:solidFill>
                  <a:schemeClr val="lt1"/>
                </a:solidFill>
              </a:defRPr>
            </a:lvl4pPr>
            <a:lvl5pPr lvl="4">
              <a:spcBef>
                <a:spcPts val="0"/>
              </a:spcBef>
              <a:buClr>
                <a:schemeClr val="lt1"/>
              </a:buClr>
              <a:buSzPct val="100000"/>
              <a:defRPr sz="6000">
                <a:solidFill>
                  <a:schemeClr val="lt1"/>
                </a:solidFill>
              </a:defRPr>
            </a:lvl5pPr>
            <a:lvl6pPr lvl="5">
              <a:spcBef>
                <a:spcPts val="0"/>
              </a:spcBef>
              <a:buClr>
                <a:schemeClr val="lt1"/>
              </a:buClr>
              <a:buSzPct val="100000"/>
              <a:defRPr sz="6000">
                <a:solidFill>
                  <a:schemeClr val="lt1"/>
                </a:solidFill>
              </a:defRPr>
            </a:lvl6pPr>
            <a:lvl7pPr lvl="6">
              <a:spcBef>
                <a:spcPts val="0"/>
              </a:spcBef>
              <a:buClr>
                <a:schemeClr val="lt1"/>
              </a:buClr>
              <a:buSzPct val="100000"/>
              <a:defRPr sz="6000">
                <a:solidFill>
                  <a:schemeClr val="lt1"/>
                </a:solidFill>
              </a:defRPr>
            </a:lvl7pPr>
            <a:lvl8pPr lvl="7">
              <a:spcBef>
                <a:spcPts val="0"/>
              </a:spcBef>
              <a:buClr>
                <a:schemeClr val="lt1"/>
              </a:buClr>
              <a:buSzPct val="100000"/>
              <a:defRPr sz="6000">
                <a:solidFill>
                  <a:schemeClr val="lt1"/>
                </a:solidFill>
              </a:defRPr>
            </a:lvl8pPr>
            <a:lvl9pPr lvl="8">
              <a:spcBef>
                <a:spcPts val="0"/>
              </a:spcBef>
              <a:buClr>
                <a:schemeClr val="lt1"/>
              </a:buClr>
              <a:buSzPct val="100000"/>
              <a:defRPr sz="6000">
                <a:solidFill>
                  <a:schemeClr val="lt1"/>
                </a:solidFill>
              </a:defRPr>
            </a:lvl9pPr>
          </a:lstStyle>
          <a:p>
            <a:endParaRPr/>
          </a:p>
        </p:txBody>
      </p:sp>
    </p:spTree>
    <p:extLst>
      <p:ext uri="{BB962C8B-B14F-4D97-AF65-F5344CB8AC3E}">
        <p14:creationId xmlns:p14="http://schemas.microsoft.com/office/powerpoint/2010/main" val="3645444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3_Title">
    <p:bg>
      <p:bgPr>
        <a:solidFill>
          <a:srgbClr val="182A2E"/>
        </a:solidFill>
        <a:effectLst/>
      </p:bgPr>
    </p:bg>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1176778" y="1610825"/>
            <a:ext cx="6346800" cy="1159799"/>
          </a:xfrm>
          <a:prstGeom prst="rect">
            <a:avLst/>
          </a:prstGeom>
        </p:spPr>
        <p:txBody>
          <a:bodyPr lIns="91425" tIns="91425" rIns="91425" bIns="91425" anchor="t" anchorCtr="0"/>
          <a:lstStyle>
            <a:lvl1pPr lvl="0">
              <a:spcBef>
                <a:spcPts val="0"/>
              </a:spcBef>
              <a:buClr>
                <a:schemeClr val="lt1"/>
              </a:buClr>
              <a:buSzPct val="100000"/>
              <a:defRPr sz="6000">
                <a:solidFill>
                  <a:schemeClr val="lt1"/>
                </a:solidFill>
              </a:defRPr>
            </a:lvl1pPr>
            <a:lvl2pPr lvl="1">
              <a:spcBef>
                <a:spcPts val="0"/>
              </a:spcBef>
              <a:buClr>
                <a:schemeClr val="lt1"/>
              </a:buClr>
              <a:buSzPct val="100000"/>
              <a:defRPr sz="6000">
                <a:solidFill>
                  <a:schemeClr val="lt1"/>
                </a:solidFill>
              </a:defRPr>
            </a:lvl2pPr>
            <a:lvl3pPr lvl="2">
              <a:spcBef>
                <a:spcPts val="0"/>
              </a:spcBef>
              <a:buClr>
                <a:schemeClr val="lt1"/>
              </a:buClr>
              <a:buSzPct val="100000"/>
              <a:defRPr sz="6000">
                <a:solidFill>
                  <a:schemeClr val="lt1"/>
                </a:solidFill>
              </a:defRPr>
            </a:lvl3pPr>
            <a:lvl4pPr lvl="3">
              <a:spcBef>
                <a:spcPts val="0"/>
              </a:spcBef>
              <a:buClr>
                <a:schemeClr val="lt1"/>
              </a:buClr>
              <a:buSzPct val="100000"/>
              <a:defRPr sz="6000">
                <a:solidFill>
                  <a:schemeClr val="lt1"/>
                </a:solidFill>
              </a:defRPr>
            </a:lvl4pPr>
            <a:lvl5pPr lvl="4">
              <a:spcBef>
                <a:spcPts val="0"/>
              </a:spcBef>
              <a:buClr>
                <a:schemeClr val="lt1"/>
              </a:buClr>
              <a:buSzPct val="100000"/>
              <a:defRPr sz="6000">
                <a:solidFill>
                  <a:schemeClr val="lt1"/>
                </a:solidFill>
              </a:defRPr>
            </a:lvl5pPr>
            <a:lvl6pPr lvl="5">
              <a:spcBef>
                <a:spcPts val="0"/>
              </a:spcBef>
              <a:buClr>
                <a:schemeClr val="lt1"/>
              </a:buClr>
              <a:buSzPct val="100000"/>
              <a:defRPr sz="6000">
                <a:solidFill>
                  <a:schemeClr val="lt1"/>
                </a:solidFill>
              </a:defRPr>
            </a:lvl6pPr>
            <a:lvl7pPr lvl="6">
              <a:spcBef>
                <a:spcPts val="0"/>
              </a:spcBef>
              <a:buClr>
                <a:schemeClr val="lt1"/>
              </a:buClr>
              <a:buSzPct val="100000"/>
              <a:defRPr sz="6000">
                <a:solidFill>
                  <a:schemeClr val="lt1"/>
                </a:solidFill>
              </a:defRPr>
            </a:lvl7pPr>
            <a:lvl8pPr lvl="7">
              <a:spcBef>
                <a:spcPts val="0"/>
              </a:spcBef>
              <a:buClr>
                <a:schemeClr val="lt1"/>
              </a:buClr>
              <a:buSzPct val="100000"/>
              <a:defRPr sz="6000">
                <a:solidFill>
                  <a:schemeClr val="lt1"/>
                </a:solidFill>
              </a:defRPr>
            </a:lvl8pPr>
            <a:lvl9pPr lvl="8">
              <a:spcBef>
                <a:spcPts val="0"/>
              </a:spcBef>
              <a:buClr>
                <a:schemeClr val="lt1"/>
              </a:buClr>
              <a:buSzPct val="100000"/>
              <a:defRPr sz="6000">
                <a:solidFill>
                  <a:schemeClr val="lt1"/>
                </a:solidFill>
              </a:defRPr>
            </a:lvl9pPr>
          </a:lstStyle>
          <a:p>
            <a:endParaRPr/>
          </a:p>
        </p:txBody>
      </p:sp>
    </p:spTree>
    <p:extLst>
      <p:ext uri="{BB962C8B-B14F-4D97-AF65-F5344CB8AC3E}">
        <p14:creationId xmlns:p14="http://schemas.microsoft.com/office/powerpoint/2010/main" val="1155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3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C2D4"/>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164100" y="1608900"/>
            <a:ext cx="6815699" cy="1925700"/>
          </a:xfrm>
          <a:prstGeom prst="rect">
            <a:avLst/>
          </a:prstGeom>
          <a:noFill/>
          <a:ln>
            <a:noFill/>
          </a:ln>
        </p:spPr>
        <p:txBody>
          <a:bodyPr lIns="91425" tIns="91425" rIns="91425" bIns="91425" anchor="t" anchorCtr="0"/>
          <a:lstStyle>
            <a:lvl1pPr lvl="0">
              <a:spcBef>
                <a:spcPts val="0"/>
              </a:spcBef>
              <a:buClr>
                <a:srgbClr val="182A2E"/>
              </a:buClr>
              <a:buSzPct val="100000"/>
              <a:buFont typeface="Montserrat"/>
              <a:buNone/>
              <a:defRPr sz="6000" b="1">
                <a:solidFill>
                  <a:srgbClr val="182A2E"/>
                </a:solidFill>
                <a:latin typeface="Montserrat"/>
                <a:ea typeface="Montserrat"/>
                <a:cs typeface="Montserrat"/>
                <a:sym typeface="Montserrat"/>
              </a:defRPr>
            </a:lvl1pPr>
            <a:lvl2pPr lvl="1">
              <a:spcBef>
                <a:spcPts val="0"/>
              </a:spcBef>
              <a:buClr>
                <a:srgbClr val="182A2E"/>
              </a:buClr>
              <a:buSzPct val="100000"/>
              <a:buFont typeface="Montserrat"/>
              <a:buNone/>
              <a:defRPr sz="6000" b="1">
                <a:solidFill>
                  <a:srgbClr val="182A2E"/>
                </a:solidFill>
                <a:latin typeface="Montserrat"/>
                <a:ea typeface="Montserrat"/>
                <a:cs typeface="Montserrat"/>
                <a:sym typeface="Montserrat"/>
              </a:defRPr>
            </a:lvl2pPr>
            <a:lvl3pPr lvl="2">
              <a:spcBef>
                <a:spcPts val="0"/>
              </a:spcBef>
              <a:buClr>
                <a:srgbClr val="182A2E"/>
              </a:buClr>
              <a:buSzPct val="100000"/>
              <a:buFont typeface="Montserrat"/>
              <a:buNone/>
              <a:defRPr sz="6000" b="1">
                <a:solidFill>
                  <a:srgbClr val="182A2E"/>
                </a:solidFill>
                <a:latin typeface="Montserrat"/>
                <a:ea typeface="Montserrat"/>
                <a:cs typeface="Montserrat"/>
                <a:sym typeface="Montserrat"/>
              </a:defRPr>
            </a:lvl3pPr>
            <a:lvl4pPr lvl="3">
              <a:spcBef>
                <a:spcPts val="0"/>
              </a:spcBef>
              <a:buClr>
                <a:srgbClr val="182A2E"/>
              </a:buClr>
              <a:buSzPct val="100000"/>
              <a:buFont typeface="Montserrat"/>
              <a:buNone/>
              <a:defRPr sz="6000" b="1">
                <a:solidFill>
                  <a:srgbClr val="182A2E"/>
                </a:solidFill>
                <a:latin typeface="Montserrat"/>
                <a:ea typeface="Montserrat"/>
                <a:cs typeface="Montserrat"/>
                <a:sym typeface="Montserrat"/>
              </a:defRPr>
            </a:lvl4pPr>
            <a:lvl5pPr lvl="4">
              <a:spcBef>
                <a:spcPts val="0"/>
              </a:spcBef>
              <a:buClr>
                <a:srgbClr val="182A2E"/>
              </a:buClr>
              <a:buSzPct val="100000"/>
              <a:buFont typeface="Montserrat"/>
              <a:buNone/>
              <a:defRPr sz="6000" b="1">
                <a:solidFill>
                  <a:srgbClr val="182A2E"/>
                </a:solidFill>
                <a:latin typeface="Montserrat"/>
                <a:ea typeface="Montserrat"/>
                <a:cs typeface="Montserrat"/>
                <a:sym typeface="Montserrat"/>
              </a:defRPr>
            </a:lvl5pPr>
            <a:lvl6pPr lvl="5">
              <a:spcBef>
                <a:spcPts val="0"/>
              </a:spcBef>
              <a:buClr>
                <a:srgbClr val="182A2E"/>
              </a:buClr>
              <a:buSzPct val="100000"/>
              <a:buFont typeface="Montserrat"/>
              <a:buNone/>
              <a:defRPr sz="6000" b="1">
                <a:solidFill>
                  <a:srgbClr val="182A2E"/>
                </a:solidFill>
                <a:latin typeface="Montserrat"/>
                <a:ea typeface="Montserrat"/>
                <a:cs typeface="Montserrat"/>
                <a:sym typeface="Montserrat"/>
              </a:defRPr>
            </a:lvl6pPr>
            <a:lvl7pPr lvl="6">
              <a:spcBef>
                <a:spcPts val="0"/>
              </a:spcBef>
              <a:buClr>
                <a:srgbClr val="182A2E"/>
              </a:buClr>
              <a:buSzPct val="100000"/>
              <a:buFont typeface="Montserrat"/>
              <a:buNone/>
              <a:defRPr sz="6000" b="1">
                <a:solidFill>
                  <a:srgbClr val="182A2E"/>
                </a:solidFill>
                <a:latin typeface="Montserrat"/>
                <a:ea typeface="Montserrat"/>
                <a:cs typeface="Montserrat"/>
                <a:sym typeface="Montserrat"/>
              </a:defRPr>
            </a:lvl7pPr>
            <a:lvl8pPr lvl="7">
              <a:spcBef>
                <a:spcPts val="0"/>
              </a:spcBef>
              <a:buClr>
                <a:srgbClr val="182A2E"/>
              </a:buClr>
              <a:buSzPct val="100000"/>
              <a:buFont typeface="Montserrat"/>
              <a:buNone/>
              <a:defRPr sz="6000" b="1">
                <a:solidFill>
                  <a:srgbClr val="182A2E"/>
                </a:solidFill>
                <a:latin typeface="Montserrat"/>
                <a:ea typeface="Montserrat"/>
                <a:cs typeface="Montserrat"/>
                <a:sym typeface="Montserrat"/>
              </a:defRPr>
            </a:lvl8pPr>
            <a:lvl9pPr lvl="8">
              <a:spcBef>
                <a:spcPts val="0"/>
              </a:spcBef>
              <a:buClr>
                <a:srgbClr val="182A2E"/>
              </a:buClr>
              <a:buSzPct val="100000"/>
              <a:buFont typeface="Montserrat"/>
              <a:buNone/>
              <a:defRPr sz="6000" b="1">
                <a:solidFill>
                  <a:srgbClr val="182A2E"/>
                </a:solidFill>
                <a:latin typeface="Montserrat"/>
                <a:ea typeface="Montserrat"/>
                <a:cs typeface="Montserrat"/>
                <a:sym typeface="Montserrat"/>
              </a:defRPr>
            </a:lvl9pPr>
          </a:lstStyle>
          <a:p>
            <a:endParaRPr dirty="0"/>
          </a:p>
        </p:txBody>
      </p:sp>
      <p:sp>
        <p:nvSpPr>
          <p:cNvPr id="7" name="Shape 7"/>
          <p:cNvSpPr txBox="1">
            <a:spLocks noGrp="1"/>
          </p:cNvSpPr>
          <p:nvPr>
            <p:ph type="body" idx="1"/>
          </p:nvPr>
        </p:nvSpPr>
        <p:spPr>
          <a:xfrm>
            <a:off x="1164100" y="3105148"/>
            <a:ext cx="6815699" cy="1399500"/>
          </a:xfrm>
          <a:prstGeom prst="rect">
            <a:avLst/>
          </a:prstGeom>
          <a:noFill/>
          <a:ln>
            <a:noFill/>
          </a:ln>
        </p:spPr>
        <p:txBody>
          <a:bodyPr lIns="91425" tIns="91425" rIns="91425" bIns="91425" anchor="t" anchorCtr="0"/>
          <a:lstStyle>
            <a:lvl1pPr lvl="0">
              <a:spcBef>
                <a:spcPts val="600"/>
              </a:spcBef>
              <a:buClr>
                <a:srgbClr val="182A2E"/>
              </a:buClr>
              <a:buFont typeface="Didact Gothic"/>
              <a:buChar char="∎"/>
              <a:defRPr>
                <a:solidFill>
                  <a:srgbClr val="182A2E"/>
                </a:solidFill>
                <a:latin typeface="Didact Gothic"/>
                <a:ea typeface="Didact Gothic"/>
                <a:cs typeface="Didact Gothic"/>
                <a:sym typeface="Didact Gothic"/>
              </a:defRPr>
            </a:lvl1pPr>
            <a:lvl2pPr lvl="1">
              <a:spcBef>
                <a:spcPts val="480"/>
              </a:spcBef>
              <a:buClr>
                <a:srgbClr val="182A2E"/>
              </a:buClr>
              <a:buFont typeface="Didact Gothic"/>
              <a:buChar char="□"/>
              <a:defRPr>
                <a:solidFill>
                  <a:srgbClr val="182A2E"/>
                </a:solidFill>
                <a:latin typeface="Didact Gothic"/>
                <a:ea typeface="Didact Gothic"/>
                <a:cs typeface="Didact Gothic"/>
                <a:sym typeface="Didact Gothic"/>
              </a:defRPr>
            </a:lvl2pPr>
            <a:lvl3pPr lvl="2">
              <a:spcBef>
                <a:spcPts val="480"/>
              </a:spcBef>
              <a:buClr>
                <a:srgbClr val="182A2E"/>
              </a:buClr>
              <a:buFont typeface="Didact Gothic"/>
              <a:buChar char="▪"/>
              <a:defRPr>
                <a:solidFill>
                  <a:srgbClr val="182A2E"/>
                </a:solidFill>
                <a:latin typeface="Didact Gothic"/>
                <a:ea typeface="Didact Gothic"/>
                <a:cs typeface="Didact Gothic"/>
                <a:sym typeface="Didact Gothic"/>
              </a:defRPr>
            </a:lvl3pPr>
            <a:lvl4pPr lvl="3">
              <a:spcBef>
                <a:spcPts val="360"/>
              </a:spcBef>
              <a:buClr>
                <a:srgbClr val="182A2E"/>
              </a:buClr>
              <a:buFont typeface="Didact Gothic"/>
              <a:buChar char="▫"/>
              <a:defRPr>
                <a:solidFill>
                  <a:srgbClr val="182A2E"/>
                </a:solidFill>
                <a:latin typeface="Didact Gothic"/>
                <a:ea typeface="Didact Gothic"/>
                <a:cs typeface="Didact Gothic"/>
                <a:sym typeface="Didact Gothic"/>
              </a:defRPr>
            </a:lvl4pPr>
            <a:lvl5pPr lvl="4">
              <a:spcBef>
                <a:spcPts val="360"/>
              </a:spcBef>
              <a:buClr>
                <a:srgbClr val="182A2E"/>
              </a:buClr>
              <a:buFont typeface="Didact Gothic"/>
              <a:buChar char="▫"/>
              <a:defRPr>
                <a:solidFill>
                  <a:srgbClr val="182A2E"/>
                </a:solidFill>
                <a:latin typeface="Didact Gothic"/>
                <a:ea typeface="Didact Gothic"/>
                <a:cs typeface="Didact Gothic"/>
                <a:sym typeface="Didact Gothic"/>
              </a:defRPr>
            </a:lvl5pPr>
            <a:lvl6pPr lvl="5">
              <a:spcBef>
                <a:spcPts val="360"/>
              </a:spcBef>
              <a:buClr>
                <a:srgbClr val="182A2E"/>
              </a:buClr>
              <a:buFont typeface="Didact Gothic"/>
              <a:buChar char="▫"/>
              <a:defRPr>
                <a:solidFill>
                  <a:srgbClr val="182A2E"/>
                </a:solidFill>
                <a:latin typeface="Didact Gothic"/>
                <a:ea typeface="Didact Gothic"/>
                <a:cs typeface="Didact Gothic"/>
                <a:sym typeface="Didact Gothic"/>
              </a:defRPr>
            </a:lvl6pPr>
            <a:lvl7pPr lvl="6">
              <a:spcBef>
                <a:spcPts val="360"/>
              </a:spcBef>
              <a:buClr>
                <a:srgbClr val="182A2E"/>
              </a:buClr>
              <a:buFont typeface="Didact Gothic"/>
              <a:buChar char="▫"/>
              <a:defRPr>
                <a:solidFill>
                  <a:srgbClr val="182A2E"/>
                </a:solidFill>
                <a:latin typeface="Didact Gothic"/>
                <a:ea typeface="Didact Gothic"/>
                <a:cs typeface="Didact Gothic"/>
                <a:sym typeface="Didact Gothic"/>
              </a:defRPr>
            </a:lvl7pPr>
            <a:lvl8pPr lvl="7">
              <a:spcBef>
                <a:spcPts val="360"/>
              </a:spcBef>
              <a:buClr>
                <a:srgbClr val="182A2E"/>
              </a:buClr>
              <a:buFont typeface="Didact Gothic"/>
              <a:buChar char="▫"/>
              <a:defRPr>
                <a:solidFill>
                  <a:srgbClr val="182A2E"/>
                </a:solidFill>
                <a:latin typeface="Didact Gothic"/>
                <a:ea typeface="Didact Gothic"/>
                <a:cs typeface="Didact Gothic"/>
                <a:sym typeface="Didact Gothic"/>
              </a:defRPr>
            </a:lvl8pPr>
            <a:lvl9pPr lvl="8">
              <a:spcBef>
                <a:spcPts val="360"/>
              </a:spcBef>
              <a:buClr>
                <a:srgbClr val="182A2E"/>
              </a:buClr>
              <a:buFont typeface="Didact Gothic"/>
              <a:buChar char="▫"/>
              <a:defRPr>
                <a:solidFill>
                  <a:srgbClr val="182A2E"/>
                </a:solidFill>
                <a:latin typeface="Didact Gothic"/>
                <a:ea typeface="Didact Gothic"/>
                <a:cs typeface="Didact Gothic"/>
                <a:sym typeface="Didact Gothic"/>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61" r:id="rId3"/>
    <p:sldLayoutId id="2147483659" r:id="rId4"/>
    <p:sldLayoutId id="2147483660" r:id="rId5"/>
    <p:sldLayoutId id="2147483656"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1.png"/><Relationship Id="rId7"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44" name="Shape 44"/>
          <p:cNvPicPr preferRelativeResize="0"/>
          <p:nvPr/>
        </p:nvPicPr>
        <p:blipFill rotWithShape="1">
          <a:blip r:embed="rId3">
            <a:alphaModFix amt="15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45" name="Shape 45"/>
          <p:cNvSpPr txBox="1">
            <a:spLocks noGrp="1"/>
          </p:cNvSpPr>
          <p:nvPr>
            <p:ph type="ctrTitle"/>
          </p:nvPr>
        </p:nvSpPr>
        <p:spPr>
          <a:xfrm>
            <a:off x="1821336" y="893366"/>
            <a:ext cx="6861289" cy="1678384"/>
          </a:xfrm>
          <a:prstGeom prst="rect">
            <a:avLst/>
          </a:prstGeom>
        </p:spPr>
        <p:txBody>
          <a:bodyPr lIns="91425" tIns="91425" rIns="91425" bIns="91425" anchor="t" anchorCtr="0">
            <a:noAutofit/>
          </a:bodyPr>
          <a:lstStyle/>
          <a:p>
            <a:pPr lvl="0"/>
            <a:r>
              <a:rPr lang="en" dirty="0" smtClean="0">
                <a:solidFill>
                  <a:srgbClr val="182A2E"/>
                </a:solidFill>
              </a:rPr>
              <a:t>CNN based Object Detection</a:t>
            </a:r>
            <a:endParaRPr lang="en" dirty="0">
              <a:solidFill>
                <a:srgbClr val="182A2E"/>
              </a:solidFill>
            </a:endParaRPr>
          </a:p>
        </p:txBody>
      </p:sp>
      <p:grpSp>
        <p:nvGrpSpPr>
          <p:cNvPr id="46" name="Shape 46"/>
          <p:cNvGrpSpPr/>
          <p:nvPr/>
        </p:nvGrpSpPr>
        <p:grpSpPr>
          <a:xfrm>
            <a:off x="1414975" y="1165006"/>
            <a:ext cx="353136" cy="313737"/>
            <a:chOff x="5292575" y="3681900"/>
            <a:chExt cx="420150" cy="373275"/>
          </a:xfrm>
        </p:grpSpPr>
        <p:sp>
          <p:nvSpPr>
            <p:cNvPr id="47" name="Shape 47"/>
            <p:cNvSpPr/>
            <p:nvPr/>
          </p:nvSpPr>
          <p:spPr>
            <a:xfrm>
              <a:off x="5292575" y="3706875"/>
              <a:ext cx="420150" cy="266700"/>
            </a:xfrm>
            <a:custGeom>
              <a:avLst/>
              <a:gdLst/>
              <a:ahLst/>
              <a:cxnLst/>
              <a:rect l="0" t="0" r="0" b="0"/>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rgbClr val="182A2E"/>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8" name="Shape 48"/>
            <p:cNvSpPr/>
            <p:nvPr/>
          </p:nvSpPr>
          <p:spPr>
            <a:xfrm>
              <a:off x="5490475" y="3681900"/>
              <a:ext cx="24375" cy="25000"/>
            </a:xfrm>
            <a:custGeom>
              <a:avLst/>
              <a:gdLst/>
              <a:ahLst/>
              <a:cxnLst/>
              <a:rect l="0" t="0" r="0" b="0"/>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rgbClr val="182A2E"/>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9" name="Shape 49"/>
            <p:cNvSpPr/>
            <p:nvPr/>
          </p:nvSpPr>
          <p:spPr>
            <a:xfrm>
              <a:off x="5358350" y="3973550"/>
              <a:ext cx="60900" cy="81625"/>
            </a:xfrm>
            <a:custGeom>
              <a:avLst/>
              <a:gdLst/>
              <a:ahLst/>
              <a:cxnLst/>
              <a:rect l="0" t="0" r="0" b="0"/>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rgbClr val="182A2E"/>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0" name="Shape 50"/>
            <p:cNvSpPr/>
            <p:nvPr/>
          </p:nvSpPr>
          <p:spPr>
            <a:xfrm>
              <a:off x="5586050" y="3973550"/>
              <a:ext cx="60925" cy="81625"/>
            </a:xfrm>
            <a:custGeom>
              <a:avLst/>
              <a:gdLst/>
              <a:ahLst/>
              <a:cxnLst/>
              <a:rect l="0" t="0" r="0" b="0"/>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rgbClr val="182A2E"/>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 name="Shape 51"/>
            <p:cNvSpPr/>
            <p:nvPr/>
          </p:nvSpPr>
          <p:spPr>
            <a:xfrm>
              <a:off x="5316925" y="3731225"/>
              <a:ext cx="371450" cy="218000"/>
            </a:xfrm>
            <a:custGeom>
              <a:avLst/>
              <a:gdLst/>
              <a:ahLst/>
              <a:cxnLst/>
              <a:rect l="0" t="0" r="0" b="0"/>
              <a:pathLst>
                <a:path w="14858" h="8720" fill="none" extrusionOk="0">
                  <a:moveTo>
                    <a:pt x="1" y="0"/>
                  </a:moveTo>
                  <a:lnTo>
                    <a:pt x="1" y="8719"/>
                  </a:lnTo>
                  <a:lnTo>
                    <a:pt x="14857" y="8719"/>
                  </a:lnTo>
                  <a:lnTo>
                    <a:pt x="14857" y="0"/>
                  </a:lnTo>
                  <a:lnTo>
                    <a:pt x="1" y="0"/>
                  </a:lnTo>
                  <a:close/>
                </a:path>
              </a:pathLst>
            </a:custGeom>
            <a:noFill/>
            <a:ln w="12175" cap="rnd" cmpd="sng">
              <a:solidFill>
                <a:srgbClr val="182A2E"/>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2" name="Shape 52"/>
            <p:cNvSpPr/>
            <p:nvPr/>
          </p:nvSpPr>
          <p:spPr>
            <a:xfrm>
              <a:off x="5380250" y="3784800"/>
              <a:ext cx="230200" cy="115725"/>
            </a:xfrm>
            <a:custGeom>
              <a:avLst/>
              <a:gdLst/>
              <a:ahLst/>
              <a:cxnLst/>
              <a:rect l="0" t="0" r="0" b="0"/>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rgbClr val="182A2E"/>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3" name="Shape 53"/>
            <p:cNvSpPr/>
            <p:nvPr/>
          </p:nvSpPr>
          <p:spPr>
            <a:xfrm>
              <a:off x="5547700" y="3779925"/>
              <a:ext cx="68825" cy="68825"/>
            </a:xfrm>
            <a:custGeom>
              <a:avLst/>
              <a:gdLst/>
              <a:ahLst/>
              <a:cxnLst/>
              <a:rect l="0" t="0" r="0" b="0"/>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rgbClr val="182A2E"/>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12" name="Shape 45"/>
          <p:cNvSpPr txBox="1">
            <a:spLocks/>
          </p:cNvSpPr>
          <p:nvPr/>
        </p:nvSpPr>
        <p:spPr>
          <a:xfrm>
            <a:off x="5821899" y="3780532"/>
            <a:ext cx="3322101" cy="871133"/>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Montserrat"/>
              <a:buNone/>
              <a:defRPr sz="6000" b="1" i="0" u="none" strike="noStrike" cap="none">
                <a:solidFill>
                  <a:schemeClr val="lt1"/>
                </a:solidFill>
                <a:latin typeface="Montserrat"/>
                <a:ea typeface="Montserrat"/>
                <a:cs typeface="Montserrat"/>
                <a:sym typeface="Montserrat"/>
                <a:rtl val="0"/>
              </a:defRPr>
            </a:lvl1pPr>
            <a:lvl2pPr lvl="1">
              <a:spcBef>
                <a:spcPts val="0"/>
              </a:spcBef>
              <a:buClr>
                <a:schemeClr val="lt1"/>
              </a:buClr>
              <a:buSzPct val="100000"/>
              <a:buFont typeface="Montserrat"/>
              <a:buNone/>
              <a:defRPr sz="6000" b="1">
                <a:solidFill>
                  <a:schemeClr val="lt1"/>
                </a:solidFill>
                <a:latin typeface="Montserrat"/>
                <a:ea typeface="Montserrat"/>
                <a:cs typeface="Montserrat"/>
                <a:sym typeface="Montserrat"/>
              </a:defRPr>
            </a:lvl2pPr>
            <a:lvl3pPr lvl="2">
              <a:spcBef>
                <a:spcPts val="0"/>
              </a:spcBef>
              <a:buClr>
                <a:schemeClr val="lt1"/>
              </a:buClr>
              <a:buSzPct val="100000"/>
              <a:buFont typeface="Montserrat"/>
              <a:buNone/>
              <a:defRPr sz="6000" b="1">
                <a:solidFill>
                  <a:schemeClr val="lt1"/>
                </a:solidFill>
                <a:latin typeface="Montserrat"/>
                <a:ea typeface="Montserrat"/>
                <a:cs typeface="Montserrat"/>
                <a:sym typeface="Montserrat"/>
              </a:defRPr>
            </a:lvl3pPr>
            <a:lvl4pPr lvl="3">
              <a:spcBef>
                <a:spcPts val="0"/>
              </a:spcBef>
              <a:buClr>
                <a:schemeClr val="lt1"/>
              </a:buClr>
              <a:buSzPct val="100000"/>
              <a:buFont typeface="Montserrat"/>
              <a:buNone/>
              <a:defRPr sz="6000" b="1">
                <a:solidFill>
                  <a:schemeClr val="lt1"/>
                </a:solidFill>
                <a:latin typeface="Montserrat"/>
                <a:ea typeface="Montserrat"/>
                <a:cs typeface="Montserrat"/>
                <a:sym typeface="Montserrat"/>
              </a:defRPr>
            </a:lvl4pPr>
            <a:lvl5pPr lvl="4">
              <a:spcBef>
                <a:spcPts val="0"/>
              </a:spcBef>
              <a:buClr>
                <a:schemeClr val="lt1"/>
              </a:buClr>
              <a:buSzPct val="100000"/>
              <a:buFont typeface="Montserrat"/>
              <a:buNone/>
              <a:defRPr sz="6000" b="1">
                <a:solidFill>
                  <a:schemeClr val="lt1"/>
                </a:solidFill>
                <a:latin typeface="Montserrat"/>
                <a:ea typeface="Montserrat"/>
                <a:cs typeface="Montserrat"/>
                <a:sym typeface="Montserrat"/>
              </a:defRPr>
            </a:lvl5pPr>
            <a:lvl6pPr lvl="5">
              <a:spcBef>
                <a:spcPts val="0"/>
              </a:spcBef>
              <a:buClr>
                <a:schemeClr val="lt1"/>
              </a:buClr>
              <a:buSzPct val="100000"/>
              <a:buFont typeface="Montserrat"/>
              <a:buNone/>
              <a:defRPr sz="6000" b="1">
                <a:solidFill>
                  <a:schemeClr val="lt1"/>
                </a:solidFill>
                <a:latin typeface="Montserrat"/>
                <a:ea typeface="Montserrat"/>
                <a:cs typeface="Montserrat"/>
                <a:sym typeface="Montserrat"/>
              </a:defRPr>
            </a:lvl6pPr>
            <a:lvl7pPr lvl="6">
              <a:spcBef>
                <a:spcPts val="0"/>
              </a:spcBef>
              <a:buClr>
                <a:schemeClr val="lt1"/>
              </a:buClr>
              <a:buSzPct val="100000"/>
              <a:buFont typeface="Montserrat"/>
              <a:buNone/>
              <a:defRPr sz="6000" b="1">
                <a:solidFill>
                  <a:schemeClr val="lt1"/>
                </a:solidFill>
                <a:latin typeface="Montserrat"/>
                <a:ea typeface="Montserrat"/>
                <a:cs typeface="Montserrat"/>
                <a:sym typeface="Montserrat"/>
              </a:defRPr>
            </a:lvl7pPr>
            <a:lvl8pPr lvl="7">
              <a:spcBef>
                <a:spcPts val="0"/>
              </a:spcBef>
              <a:buClr>
                <a:schemeClr val="lt1"/>
              </a:buClr>
              <a:buSzPct val="100000"/>
              <a:buFont typeface="Montserrat"/>
              <a:buNone/>
              <a:defRPr sz="6000" b="1">
                <a:solidFill>
                  <a:schemeClr val="lt1"/>
                </a:solidFill>
                <a:latin typeface="Montserrat"/>
                <a:ea typeface="Montserrat"/>
                <a:cs typeface="Montserrat"/>
                <a:sym typeface="Montserrat"/>
              </a:defRPr>
            </a:lvl8pPr>
            <a:lvl9pPr lvl="8">
              <a:spcBef>
                <a:spcPts val="0"/>
              </a:spcBef>
              <a:buClr>
                <a:schemeClr val="lt1"/>
              </a:buClr>
              <a:buSzPct val="100000"/>
              <a:buFont typeface="Montserrat"/>
              <a:buNone/>
              <a:defRPr sz="6000" b="1">
                <a:solidFill>
                  <a:schemeClr val="lt1"/>
                </a:solidFill>
                <a:latin typeface="Montserrat"/>
                <a:ea typeface="Montserrat"/>
                <a:cs typeface="Montserrat"/>
                <a:sym typeface="Montserrat"/>
              </a:defRPr>
            </a:lvl9pPr>
          </a:lstStyle>
          <a:p>
            <a:r>
              <a:rPr lang="en-US" altLang="zh-CN" sz="1800" dirty="0" smtClean="0">
                <a:solidFill>
                  <a:srgbClr val="182A2E"/>
                </a:solidFill>
              </a:rPr>
              <a:t>Reporter: </a:t>
            </a:r>
            <a:r>
              <a:rPr lang="en-US" sz="1800" dirty="0" smtClean="0">
                <a:solidFill>
                  <a:srgbClr val="182A2E"/>
                </a:solidFill>
              </a:rPr>
              <a:t>WENHAO HE</a:t>
            </a:r>
          </a:p>
          <a:p>
            <a:r>
              <a:rPr lang="en-US" sz="1800" dirty="0" smtClean="0">
                <a:solidFill>
                  <a:srgbClr val="182A2E"/>
                </a:solidFill>
              </a:rPr>
              <a:t>        Date: May 9</a:t>
            </a:r>
            <a:r>
              <a:rPr lang="en-US" sz="1800" baseline="30000" dirty="0" smtClean="0">
                <a:solidFill>
                  <a:srgbClr val="182A2E"/>
                </a:solidFill>
              </a:rPr>
              <a:t>th</a:t>
            </a:r>
            <a:r>
              <a:rPr lang="en-US" sz="1800" dirty="0" smtClean="0">
                <a:solidFill>
                  <a:srgbClr val="182A2E"/>
                </a:solidFill>
              </a:rPr>
              <a:t> 2016</a:t>
            </a:r>
            <a:endParaRPr lang="en" sz="1800" dirty="0">
              <a:solidFill>
                <a:srgbClr val="182A2E"/>
              </a:solidFill>
            </a:endParaRP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872836"/>
            <a:ext cx="2943225" cy="4270663"/>
          </a:xfrm>
          <a:prstGeom prst="rect">
            <a:avLst/>
          </a:prstGeom>
          <a:noFill/>
          <a:ln>
            <a:noFill/>
          </a:ln>
        </p:spPr>
        <p:txBody>
          <a:bodyPr lIns="91425" tIns="91425" rIns="91425" bIns="91425" anchor="t" anchorCtr="0">
            <a:noAutofit/>
          </a:bodyPr>
          <a:lstStyle/>
          <a:p>
            <a:pPr marL="457200" indent="-457200">
              <a:spcBef>
                <a:spcPts val="0"/>
              </a:spcBef>
            </a:pPr>
            <a:r>
              <a:rPr lang="en-US" altLang="zh-CN" sz="1600" dirty="0" smtClean="0">
                <a:latin typeface="Montserrat" panose="020B0604020202020204" charset="0"/>
              </a:rPr>
              <a:t>      remedies for task balancing,        remedies for class unbalance</a:t>
            </a:r>
          </a:p>
          <a:p>
            <a:pPr marL="457200" indent="-457200">
              <a:spcBef>
                <a:spcPts val="0"/>
              </a:spcBef>
            </a:pPr>
            <a:endParaRPr lang="en-US" altLang="zh-CN" sz="1600" dirty="0" smtClean="0">
              <a:latin typeface="Montserrat" panose="020B0604020202020204" charset="0"/>
            </a:endParaRPr>
          </a:p>
          <a:p>
            <a:pPr marL="457200" indent="-457200">
              <a:spcBef>
                <a:spcPts val="0"/>
              </a:spcBef>
            </a:pPr>
            <a:r>
              <a:rPr lang="en-US" sz="1600" dirty="0" smtClean="0">
                <a:latin typeface="Montserrat" panose="020B0604020202020204" charset="0"/>
              </a:rPr>
              <a:t>     denotes </a:t>
            </a:r>
            <a:r>
              <a:rPr lang="en-US" sz="1600" dirty="0">
                <a:latin typeface="Montserrat" panose="020B0604020202020204" charset="0"/>
              </a:rPr>
              <a:t>if object appears in cell </a:t>
            </a:r>
            <a:r>
              <a:rPr lang="en-US" sz="1600" i="1" dirty="0" err="1">
                <a:latin typeface="Montserrat" panose="020B0604020202020204" charset="0"/>
              </a:rPr>
              <a:t>i</a:t>
            </a:r>
            <a:r>
              <a:rPr lang="en-US" sz="1600" dirty="0">
                <a:latin typeface="Montserrat" panose="020B0604020202020204" charset="0"/>
              </a:rPr>
              <a:t> and </a:t>
            </a:r>
            <a:r>
              <a:rPr lang="en-US" sz="1600" dirty="0" smtClean="0">
                <a:latin typeface="Montserrat" panose="020B0604020202020204" charset="0"/>
              </a:rPr>
              <a:t>             	denotes that </a:t>
            </a:r>
            <a:r>
              <a:rPr lang="en-US" sz="1600" dirty="0">
                <a:latin typeface="Montserrat" panose="020B0604020202020204" charset="0"/>
              </a:rPr>
              <a:t>the </a:t>
            </a:r>
            <a:r>
              <a:rPr lang="en-US" sz="1600" i="1" dirty="0" err="1">
                <a:latin typeface="Montserrat" panose="020B0604020202020204" charset="0"/>
              </a:rPr>
              <a:t>j</a:t>
            </a:r>
            <a:r>
              <a:rPr lang="en-US" sz="1100" i="1" dirty="0" err="1">
                <a:latin typeface="Montserrat" panose="020B0604020202020204" charset="0"/>
              </a:rPr>
              <a:t>th</a:t>
            </a:r>
            <a:r>
              <a:rPr lang="en-US" sz="1600" dirty="0">
                <a:latin typeface="Montserrat" panose="020B0604020202020204" charset="0"/>
              </a:rPr>
              <a:t> </a:t>
            </a:r>
            <a:r>
              <a:rPr lang="en-US" sz="1600" dirty="0" smtClean="0">
                <a:latin typeface="Montserrat" panose="020B0604020202020204" charset="0"/>
              </a:rPr>
              <a:t>bounding </a:t>
            </a:r>
            <a:r>
              <a:rPr lang="en-US" sz="1600" dirty="0">
                <a:latin typeface="Montserrat" panose="020B0604020202020204" charset="0"/>
              </a:rPr>
              <a:t>box predictor in cell </a:t>
            </a:r>
            <a:r>
              <a:rPr lang="en-US" sz="1600" i="1" dirty="0" err="1">
                <a:latin typeface="Montserrat" panose="020B0604020202020204" charset="0"/>
              </a:rPr>
              <a:t>i</a:t>
            </a:r>
            <a:r>
              <a:rPr lang="en-US" sz="1600" dirty="0">
                <a:latin typeface="Montserrat" panose="020B0604020202020204" charset="0"/>
              </a:rPr>
              <a:t> is “</a:t>
            </a:r>
            <a:r>
              <a:rPr lang="en-US" sz="1600" dirty="0" smtClean="0">
                <a:latin typeface="Montserrat" panose="020B0604020202020204" charset="0"/>
              </a:rPr>
              <a:t>responsible” for </a:t>
            </a:r>
            <a:r>
              <a:rPr lang="en-US" sz="1600" dirty="0">
                <a:latin typeface="Montserrat" panose="020B0604020202020204" charset="0"/>
              </a:rPr>
              <a:t>that </a:t>
            </a:r>
            <a:r>
              <a:rPr lang="en-US" sz="1600" dirty="0" smtClean="0">
                <a:latin typeface="Montserrat" panose="020B0604020202020204" charset="0"/>
              </a:rPr>
              <a:t>prediction</a:t>
            </a:r>
          </a:p>
          <a:p>
            <a:pPr marL="457200" indent="-457200">
              <a:spcBef>
                <a:spcPts val="0"/>
              </a:spcBef>
            </a:pPr>
            <a:endParaRPr lang="en-US" sz="1600" dirty="0" smtClean="0">
              <a:latin typeface="Montserrat" panose="020B0604020202020204" charset="0"/>
            </a:endParaRPr>
          </a:p>
          <a:p>
            <a:pPr marL="457200" indent="-457200">
              <a:spcBef>
                <a:spcPts val="0"/>
              </a:spcBef>
            </a:pPr>
            <a:r>
              <a:rPr lang="en-US" sz="1600" dirty="0" smtClean="0">
                <a:latin typeface="Montserrat" panose="020B0604020202020204" charset="0"/>
              </a:rPr>
              <a:t>Why predict B boxes?</a:t>
            </a:r>
          </a:p>
          <a:p>
            <a:pPr marL="457200" lvl="1" indent="-457200">
              <a:spcBef>
                <a:spcPts val="0"/>
              </a:spcBef>
            </a:pPr>
            <a:r>
              <a:rPr lang="en-US" sz="1200" dirty="0">
                <a:latin typeface="Montserrat" panose="020B0604020202020204" charset="0"/>
              </a:rPr>
              <a:t>Each predictor gets better at predicting </a:t>
            </a:r>
            <a:r>
              <a:rPr lang="en-US" sz="1200" dirty="0" smtClean="0">
                <a:latin typeface="Montserrat" panose="020B0604020202020204" charset="0"/>
              </a:rPr>
              <a:t>certain sizes</a:t>
            </a:r>
            <a:r>
              <a:rPr lang="en-US" sz="1200" dirty="0">
                <a:latin typeface="Montserrat" panose="020B0604020202020204" charset="0"/>
              </a:rPr>
              <a:t>, aspect ratios, or classes of object</a:t>
            </a:r>
            <a:endParaRPr lang="en-US" sz="1600" dirty="0">
              <a:latin typeface="Montserrat" panose="020B0604020202020204" charset="0"/>
            </a:endParaRPr>
          </a:p>
          <a:p>
            <a:pPr marL="457200" indent="-457200">
              <a:spcBef>
                <a:spcPts val="0"/>
              </a:spcBef>
            </a:pPr>
            <a:endParaRPr lang="en-US" sz="2000" dirty="0" smtClean="0">
              <a:latin typeface="Montserrat" panose="020B0604020202020204" charset="0"/>
            </a:endParaRPr>
          </a:p>
          <a:p>
            <a:pPr marL="457200" indent="-457200">
              <a:spcBef>
                <a:spcPts val="0"/>
              </a:spcBef>
            </a:pPr>
            <a:endParaRPr lang="en-US" sz="2000" dirty="0" smtClean="0">
              <a:latin typeface="Montserrat" panose="020B0604020202020204" charset="0"/>
            </a:endParaRPr>
          </a:p>
        </p:txBody>
      </p:sp>
      <p:pic>
        <p:nvPicPr>
          <p:cNvPr id="3" name="图片 2"/>
          <p:cNvPicPr>
            <a:picLocks noChangeAspect="1"/>
          </p:cNvPicPr>
          <p:nvPr/>
        </p:nvPicPr>
        <p:blipFill>
          <a:blip r:embed="rId4"/>
          <a:stretch>
            <a:fillRect/>
          </a:stretch>
        </p:blipFill>
        <p:spPr>
          <a:xfrm>
            <a:off x="2810967" y="872836"/>
            <a:ext cx="6333033" cy="4270663"/>
          </a:xfrm>
          <a:prstGeom prst="rect">
            <a:avLst/>
          </a:prstGeom>
        </p:spPr>
      </p:pic>
      <p:pic>
        <p:nvPicPr>
          <p:cNvPr id="5" name="图片 4"/>
          <p:cNvPicPr>
            <a:picLocks noChangeAspect="1"/>
          </p:cNvPicPr>
          <p:nvPr/>
        </p:nvPicPr>
        <p:blipFill>
          <a:blip r:embed="rId5"/>
          <a:stretch>
            <a:fillRect/>
          </a:stretch>
        </p:blipFill>
        <p:spPr>
          <a:xfrm>
            <a:off x="432679" y="926313"/>
            <a:ext cx="447659" cy="315175"/>
          </a:xfrm>
          <a:prstGeom prst="rect">
            <a:avLst/>
          </a:prstGeom>
        </p:spPr>
      </p:pic>
      <p:pic>
        <p:nvPicPr>
          <p:cNvPr id="7" name="图片 6"/>
          <p:cNvPicPr>
            <a:picLocks noChangeAspect="1"/>
          </p:cNvPicPr>
          <p:nvPr/>
        </p:nvPicPr>
        <p:blipFill>
          <a:blip r:embed="rId6"/>
          <a:stretch>
            <a:fillRect/>
          </a:stretch>
        </p:blipFill>
        <p:spPr>
          <a:xfrm>
            <a:off x="532522" y="2143005"/>
            <a:ext cx="247971" cy="291874"/>
          </a:xfrm>
          <a:prstGeom prst="rect">
            <a:avLst/>
          </a:prstGeom>
        </p:spPr>
      </p:pic>
      <p:pic>
        <p:nvPicPr>
          <p:cNvPr id="9" name="图片 8"/>
          <p:cNvPicPr>
            <a:picLocks noChangeAspect="1"/>
          </p:cNvPicPr>
          <p:nvPr/>
        </p:nvPicPr>
        <p:blipFill>
          <a:blip r:embed="rId7"/>
          <a:stretch>
            <a:fillRect/>
          </a:stretch>
        </p:blipFill>
        <p:spPr>
          <a:xfrm>
            <a:off x="614546" y="2649186"/>
            <a:ext cx="265779" cy="328477"/>
          </a:xfrm>
          <a:prstGeom prst="rect">
            <a:avLst/>
          </a:prstGeom>
        </p:spPr>
      </p:pic>
      <p:pic>
        <p:nvPicPr>
          <p:cNvPr id="11" name="图片 10"/>
          <p:cNvPicPr>
            <a:picLocks noChangeAspect="1"/>
          </p:cNvPicPr>
          <p:nvPr/>
        </p:nvPicPr>
        <p:blipFill>
          <a:blip r:embed="rId8"/>
          <a:stretch>
            <a:fillRect/>
          </a:stretch>
        </p:blipFill>
        <p:spPr>
          <a:xfrm>
            <a:off x="1609468" y="1188195"/>
            <a:ext cx="414769" cy="307388"/>
          </a:xfrm>
          <a:prstGeom prst="rect">
            <a:avLst/>
          </a:prstGeom>
        </p:spPr>
      </p:pic>
    </p:spTree>
    <p:extLst>
      <p:ext uri="{BB962C8B-B14F-4D97-AF65-F5344CB8AC3E}">
        <p14:creationId xmlns:p14="http://schemas.microsoft.com/office/powerpoint/2010/main" val="3701802811"/>
      </p:ext>
    </p:extLst>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altLang="zh-CN" sz="2000" dirty="0" smtClean="0">
                <a:latin typeface="Montserrat" panose="020B0604020202020204" charset="0"/>
              </a:rPr>
              <a:t>Limitations</a:t>
            </a:r>
            <a:endParaRPr lang="en-US" altLang="zh-CN" sz="1600" dirty="0" smtClean="0">
              <a:latin typeface="Montserrat" panose="020B0604020202020204" charset="0"/>
            </a:endParaRPr>
          </a:p>
          <a:p>
            <a:pPr marL="457200" lvl="1" indent="-457200">
              <a:spcBef>
                <a:spcPts val="0"/>
              </a:spcBef>
            </a:pPr>
            <a:r>
              <a:rPr lang="en-US" sz="1600" dirty="0" smtClean="0">
                <a:latin typeface="Montserrat" panose="020B0604020202020204" charset="0"/>
              </a:rPr>
              <a:t>It struggles </a:t>
            </a:r>
            <a:r>
              <a:rPr lang="en-US" sz="1600" dirty="0">
                <a:latin typeface="Montserrat" panose="020B0604020202020204" charset="0"/>
              </a:rPr>
              <a:t>with small objects that appear </a:t>
            </a:r>
            <a:r>
              <a:rPr lang="en-US" sz="1600" dirty="0" smtClean="0">
                <a:latin typeface="Montserrat" panose="020B0604020202020204" charset="0"/>
              </a:rPr>
              <a:t>in groups </a:t>
            </a:r>
            <a:r>
              <a:rPr lang="en-US" sz="1600" dirty="0" smtClean="0">
                <a:solidFill>
                  <a:srgbClr val="FF0000"/>
                </a:solidFill>
                <a:latin typeface="Montserrat" panose="020B0604020202020204" charset="0"/>
              </a:rPr>
              <a:t>(like text)</a:t>
            </a:r>
          </a:p>
          <a:p>
            <a:pPr marL="457200" lvl="1" indent="-457200">
              <a:spcBef>
                <a:spcPts val="0"/>
              </a:spcBef>
            </a:pPr>
            <a:endParaRPr lang="en-US" sz="1600" dirty="0">
              <a:solidFill>
                <a:srgbClr val="FF0000"/>
              </a:solidFill>
              <a:latin typeface="Montserrat" panose="020B0604020202020204" charset="0"/>
            </a:endParaRPr>
          </a:p>
          <a:p>
            <a:pPr marL="457200" lvl="1" indent="-457200">
              <a:spcBef>
                <a:spcPts val="0"/>
              </a:spcBef>
            </a:pPr>
            <a:r>
              <a:rPr lang="en-US" sz="1600" dirty="0" smtClean="0">
                <a:latin typeface="Montserrat" panose="020B0604020202020204" charset="0"/>
              </a:rPr>
              <a:t>It </a:t>
            </a:r>
            <a:r>
              <a:rPr lang="en-US" sz="1600" dirty="0">
                <a:latin typeface="Montserrat" panose="020B0604020202020204" charset="0"/>
              </a:rPr>
              <a:t>struggles to generalize to objects in new or </a:t>
            </a:r>
            <a:r>
              <a:rPr lang="en-US" sz="1600" dirty="0" smtClean="0">
                <a:latin typeface="Montserrat" panose="020B0604020202020204" charset="0"/>
              </a:rPr>
              <a:t>unusual aspect </a:t>
            </a:r>
            <a:r>
              <a:rPr lang="en-US" sz="1600" dirty="0">
                <a:latin typeface="Montserrat" panose="020B0604020202020204" charset="0"/>
              </a:rPr>
              <a:t>ratios or </a:t>
            </a:r>
            <a:r>
              <a:rPr lang="en-US" sz="1600" dirty="0" smtClean="0">
                <a:latin typeface="Montserrat" panose="020B0604020202020204" charset="0"/>
              </a:rPr>
              <a:t>configurations</a:t>
            </a:r>
            <a:r>
              <a:rPr lang="en-US" sz="2000" dirty="0">
                <a:latin typeface="Montserrat" panose="020B0604020202020204" charset="0"/>
              </a:rPr>
              <a:t> </a:t>
            </a:r>
            <a:r>
              <a:rPr lang="en-US" sz="1600" dirty="0" smtClean="0">
                <a:solidFill>
                  <a:srgbClr val="FF0000"/>
                </a:solidFill>
                <a:latin typeface="Montserrat" panose="020B0604020202020204" charset="0"/>
              </a:rPr>
              <a:t>(like text)</a:t>
            </a:r>
          </a:p>
          <a:p>
            <a:pPr marL="457200" lvl="1" indent="-457200">
              <a:spcBef>
                <a:spcPts val="0"/>
              </a:spcBef>
            </a:pPr>
            <a:endParaRPr lang="en-US" sz="1600" dirty="0" smtClean="0">
              <a:solidFill>
                <a:srgbClr val="FF0000"/>
              </a:solidFill>
              <a:latin typeface="Montserrat" panose="020B0604020202020204" charset="0"/>
            </a:endParaRPr>
          </a:p>
          <a:p>
            <a:pPr marL="457200" lvl="1" indent="-457200">
              <a:spcBef>
                <a:spcPts val="0"/>
              </a:spcBef>
            </a:pPr>
            <a:r>
              <a:rPr lang="en-US" sz="1600" dirty="0">
                <a:latin typeface="Montserrat" panose="020B0604020202020204" charset="0"/>
              </a:rPr>
              <a:t>A small error in a large box is generally benign but a small error in a small box has a much greater effect on IOU. Our main source of error is incorrect localizations.</a:t>
            </a:r>
          </a:p>
        </p:txBody>
      </p:sp>
    </p:spTree>
    <p:extLst>
      <p:ext uri="{BB962C8B-B14F-4D97-AF65-F5344CB8AC3E}">
        <p14:creationId xmlns:p14="http://schemas.microsoft.com/office/powerpoint/2010/main" val="3942948989"/>
      </p:ext>
    </p:extLst>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872836"/>
            <a:ext cx="5430740" cy="4270663"/>
          </a:xfrm>
          <a:prstGeom prst="rect">
            <a:avLst/>
          </a:prstGeom>
          <a:noFill/>
          <a:ln>
            <a:noFill/>
          </a:ln>
        </p:spPr>
        <p:txBody>
          <a:bodyPr lIns="91425" tIns="91425" rIns="91425" bIns="91425" anchor="t" anchorCtr="0">
            <a:noAutofit/>
          </a:bodyPr>
          <a:lstStyle/>
          <a:p>
            <a:pPr marL="457200" indent="-457200">
              <a:spcBef>
                <a:spcPts val="0"/>
              </a:spcBef>
            </a:pPr>
            <a:r>
              <a:rPr lang="en-US" altLang="zh-CN" sz="2000" dirty="0" smtClean="0">
                <a:latin typeface="Montserrat" panose="020B0604020202020204" charset="0"/>
              </a:rPr>
              <a:t>Compared with </a:t>
            </a:r>
            <a:r>
              <a:rPr lang="en-US" altLang="zh-CN" sz="2000" dirty="0" err="1" smtClean="0">
                <a:latin typeface="Montserrat" panose="020B0604020202020204" charset="0"/>
              </a:rPr>
              <a:t>Densebox</a:t>
            </a:r>
            <a:endParaRPr lang="en-US" altLang="zh-CN" sz="2000" dirty="0" smtClean="0">
              <a:latin typeface="Montserrat" panose="020B0604020202020204" charset="0"/>
            </a:endParaRPr>
          </a:p>
          <a:p>
            <a:pPr marL="457200" lvl="1" indent="-457200">
              <a:spcBef>
                <a:spcPts val="0"/>
              </a:spcBef>
            </a:pPr>
            <a:r>
              <a:rPr lang="en-US" sz="1600" dirty="0" smtClean="0">
                <a:latin typeface="Montserrat" panose="020B0604020202020204" charset="0"/>
              </a:rPr>
              <a:t>Remove </a:t>
            </a:r>
            <a:r>
              <a:rPr lang="en-US" sz="1600" dirty="0" err="1" smtClean="0">
                <a:latin typeface="Montserrat" panose="020B0604020202020204" charset="0"/>
              </a:rPr>
              <a:t>RoI</a:t>
            </a:r>
            <a:r>
              <a:rPr lang="en-US" sz="1600" dirty="0">
                <a:latin typeface="Montserrat" panose="020B0604020202020204" charset="0"/>
              </a:rPr>
              <a:t> </a:t>
            </a:r>
            <a:r>
              <a:rPr lang="en-US" sz="1600" dirty="0" smtClean="0">
                <a:latin typeface="Montserrat" panose="020B0604020202020204" charset="0"/>
              </a:rPr>
              <a:t>sampling</a:t>
            </a:r>
          </a:p>
          <a:p>
            <a:pPr marL="457200" lvl="1" indent="-457200">
              <a:spcBef>
                <a:spcPts val="0"/>
              </a:spcBef>
            </a:pPr>
            <a:endParaRPr lang="en-US" sz="1600" dirty="0">
              <a:latin typeface="Montserrat" panose="020B0604020202020204" charset="0"/>
            </a:endParaRPr>
          </a:p>
          <a:p>
            <a:pPr marL="457200" lvl="1" indent="-457200">
              <a:spcBef>
                <a:spcPts val="0"/>
              </a:spcBef>
            </a:pPr>
            <a:r>
              <a:rPr lang="en-US" sz="1600" dirty="0" smtClean="0">
                <a:latin typeface="Montserrat" panose="020B0604020202020204" charset="0"/>
              </a:rPr>
              <a:t>Loss function: YOLO chooses pure regression design</a:t>
            </a:r>
          </a:p>
          <a:p>
            <a:pPr marL="457200" lvl="1" indent="-457200">
              <a:spcBef>
                <a:spcPts val="0"/>
              </a:spcBef>
            </a:pPr>
            <a:endParaRPr lang="en-US" sz="1600" dirty="0">
              <a:latin typeface="Montserrat" panose="020B0604020202020204" charset="0"/>
            </a:endParaRPr>
          </a:p>
          <a:p>
            <a:pPr marL="457200" lvl="1" indent="-457200">
              <a:spcBef>
                <a:spcPts val="0"/>
              </a:spcBef>
            </a:pPr>
            <a:r>
              <a:rPr lang="en-US" sz="1600" dirty="0" smtClean="0">
                <a:latin typeface="Montserrat" panose="020B0604020202020204" charset="0"/>
              </a:rPr>
              <a:t>Multi-scale is not needed in YOLO, but not suitable for text detection</a:t>
            </a:r>
            <a:endParaRPr lang="en-US" sz="1600" dirty="0">
              <a:latin typeface="Montserrat" panose="020B0604020202020204" charset="0"/>
            </a:endParaRPr>
          </a:p>
        </p:txBody>
      </p:sp>
      <p:pic>
        <p:nvPicPr>
          <p:cNvPr id="5" name="图片 4"/>
          <p:cNvPicPr>
            <a:picLocks noChangeAspect="1"/>
          </p:cNvPicPr>
          <p:nvPr/>
        </p:nvPicPr>
        <p:blipFill>
          <a:blip r:embed="rId4"/>
          <a:stretch>
            <a:fillRect/>
          </a:stretch>
        </p:blipFill>
        <p:spPr>
          <a:xfrm>
            <a:off x="5430740" y="180975"/>
            <a:ext cx="3451285" cy="3098654"/>
          </a:xfrm>
          <a:prstGeom prst="rect">
            <a:avLst/>
          </a:prstGeom>
        </p:spPr>
      </p:pic>
    </p:spTree>
    <p:extLst>
      <p:ext uri="{BB962C8B-B14F-4D97-AF65-F5344CB8AC3E}">
        <p14:creationId xmlns:p14="http://schemas.microsoft.com/office/powerpoint/2010/main" val="1583908601"/>
      </p:ext>
    </p:extLst>
  </p:cSld>
  <p:clrMapOvr>
    <a:masterClrMapping/>
  </p:clrMapOvr>
  <p:transition spd="slow">
    <p:cu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altLang="zh-CN" sz="2000" dirty="0" smtClean="0">
                <a:latin typeface="Montserrat" panose="020B0604020202020204" charset="0"/>
              </a:rPr>
              <a:t>Result</a:t>
            </a:r>
            <a:endParaRPr lang="en-US" sz="1600" dirty="0">
              <a:latin typeface="Montserrat" panose="020B0604020202020204" charset="0"/>
            </a:endParaRPr>
          </a:p>
        </p:txBody>
      </p:sp>
      <p:pic>
        <p:nvPicPr>
          <p:cNvPr id="2" name="图片 1"/>
          <p:cNvPicPr>
            <a:picLocks noChangeAspect="1"/>
          </p:cNvPicPr>
          <p:nvPr/>
        </p:nvPicPr>
        <p:blipFill>
          <a:blip r:embed="rId4"/>
          <a:stretch>
            <a:fillRect/>
          </a:stretch>
        </p:blipFill>
        <p:spPr>
          <a:xfrm>
            <a:off x="2066925" y="1604800"/>
            <a:ext cx="5010150" cy="2806733"/>
          </a:xfrm>
          <a:prstGeom prst="rect">
            <a:avLst/>
          </a:prstGeom>
        </p:spPr>
      </p:pic>
    </p:spTree>
    <p:extLst>
      <p:ext uri="{BB962C8B-B14F-4D97-AF65-F5344CB8AC3E}">
        <p14:creationId xmlns:p14="http://schemas.microsoft.com/office/powerpoint/2010/main" val="1523164407"/>
      </p:ext>
    </p:extLst>
  </p:cSld>
  <p:clrMapOvr>
    <a:masterClrMapping/>
  </p:clrMapOvr>
  <p:transition spd="slow">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altLang="zh-CN" sz="1600" dirty="0" smtClean="0">
                <a:latin typeface="Montserrat" panose="020B0604020202020204" charset="0"/>
              </a:rPr>
              <a:t>Error analysis</a:t>
            </a:r>
            <a:endParaRPr lang="en-US" sz="1600" dirty="0">
              <a:latin typeface="Montserrat" panose="020B0604020202020204" charset="0"/>
            </a:endParaRPr>
          </a:p>
        </p:txBody>
      </p:sp>
      <p:pic>
        <p:nvPicPr>
          <p:cNvPr id="3" name="图片 2"/>
          <p:cNvPicPr>
            <a:picLocks noChangeAspect="1"/>
          </p:cNvPicPr>
          <p:nvPr/>
        </p:nvPicPr>
        <p:blipFill>
          <a:blip r:embed="rId4"/>
          <a:stretch>
            <a:fillRect/>
          </a:stretch>
        </p:blipFill>
        <p:spPr>
          <a:xfrm>
            <a:off x="1718128" y="1251725"/>
            <a:ext cx="5183794" cy="3799848"/>
          </a:xfrm>
          <a:prstGeom prst="rect">
            <a:avLst/>
          </a:prstGeom>
        </p:spPr>
      </p:pic>
    </p:spTree>
    <p:extLst>
      <p:ext uri="{BB962C8B-B14F-4D97-AF65-F5344CB8AC3E}">
        <p14:creationId xmlns:p14="http://schemas.microsoft.com/office/powerpoint/2010/main" val="1352259333"/>
      </p:ext>
    </p:extLst>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altLang="zh-CN" sz="2000" dirty="0">
                <a:latin typeface="Montserrat" panose="020B0604020202020204" charset="0"/>
              </a:rPr>
              <a:t>Combining Fast </a:t>
            </a:r>
            <a:r>
              <a:rPr lang="en-US" altLang="zh-CN" sz="2000" dirty="0" smtClean="0">
                <a:latin typeface="Montserrat" panose="020B0604020202020204" charset="0"/>
              </a:rPr>
              <a:t>RCNN and YOLO</a:t>
            </a:r>
          </a:p>
          <a:p>
            <a:pPr marL="457200" indent="-457200">
              <a:spcBef>
                <a:spcPts val="0"/>
              </a:spcBef>
            </a:pPr>
            <a:r>
              <a:rPr lang="en-US" sz="1600" dirty="0">
                <a:latin typeface="Montserrat" panose="020B0604020202020204" charset="0"/>
              </a:rPr>
              <a:t>For every bounding box that R-CNN predicts </a:t>
            </a:r>
            <a:r>
              <a:rPr lang="en-US" sz="1600" dirty="0" smtClean="0">
                <a:latin typeface="Montserrat" panose="020B0604020202020204" charset="0"/>
              </a:rPr>
              <a:t>we check </a:t>
            </a:r>
            <a:r>
              <a:rPr lang="en-US" sz="1600" dirty="0">
                <a:latin typeface="Montserrat" panose="020B0604020202020204" charset="0"/>
              </a:rPr>
              <a:t>to see if YOLO predicts a similar box. If it does, </a:t>
            </a:r>
            <a:r>
              <a:rPr lang="en-US" sz="1600" dirty="0" smtClean="0">
                <a:latin typeface="Montserrat" panose="020B0604020202020204" charset="0"/>
              </a:rPr>
              <a:t>we give </a:t>
            </a:r>
            <a:r>
              <a:rPr lang="en-US" sz="1600" dirty="0">
                <a:latin typeface="Montserrat" panose="020B0604020202020204" charset="0"/>
              </a:rPr>
              <a:t>that prediction a boost based on the probability </a:t>
            </a:r>
            <a:r>
              <a:rPr lang="en-US" sz="1600" dirty="0" smtClean="0">
                <a:latin typeface="Montserrat" panose="020B0604020202020204" charset="0"/>
              </a:rPr>
              <a:t>predicted by </a:t>
            </a:r>
            <a:r>
              <a:rPr lang="en-US" sz="1600" dirty="0">
                <a:latin typeface="Montserrat" panose="020B0604020202020204" charset="0"/>
              </a:rPr>
              <a:t>YOLO and the overlap between the two boxes</a:t>
            </a:r>
          </a:p>
        </p:txBody>
      </p:sp>
      <p:pic>
        <p:nvPicPr>
          <p:cNvPr id="3" name="图片 2"/>
          <p:cNvPicPr>
            <a:picLocks noChangeAspect="1"/>
          </p:cNvPicPr>
          <p:nvPr/>
        </p:nvPicPr>
        <p:blipFill>
          <a:blip r:embed="rId4"/>
          <a:stretch>
            <a:fillRect/>
          </a:stretch>
        </p:blipFill>
        <p:spPr>
          <a:xfrm>
            <a:off x="4483191" y="2430381"/>
            <a:ext cx="3962890" cy="2430248"/>
          </a:xfrm>
          <a:prstGeom prst="rect">
            <a:avLst/>
          </a:prstGeom>
        </p:spPr>
      </p:pic>
      <p:pic>
        <p:nvPicPr>
          <p:cNvPr id="7" name="图片 6"/>
          <p:cNvPicPr>
            <a:picLocks noChangeAspect="1"/>
          </p:cNvPicPr>
          <p:nvPr/>
        </p:nvPicPr>
        <p:blipFill>
          <a:blip r:embed="rId5"/>
          <a:stretch>
            <a:fillRect/>
          </a:stretch>
        </p:blipFill>
        <p:spPr>
          <a:xfrm>
            <a:off x="473646" y="2430381"/>
            <a:ext cx="3315371" cy="2430248"/>
          </a:xfrm>
          <a:prstGeom prst="rect">
            <a:avLst/>
          </a:prstGeom>
        </p:spPr>
      </p:pic>
    </p:spTree>
    <p:extLst>
      <p:ext uri="{BB962C8B-B14F-4D97-AF65-F5344CB8AC3E}">
        <p14:creationId xmlns:p14="http://schemas.microsoft.com/office/powerpoint/2010/main" val="187037536"/>
      </p:ext>
    </p:extLst>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sz="2400" dirty="0"/>
              <a:t>Synthetic Data for Text Localization in Natural Images</a:t>
            </a:r>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sz="1600" dirty="0" err="1">
                <a:latin typeface="Montserrat" panose="020B0604020202020204" charset="0"/>
              </a:rPr>
              <a:t>Ankush</a:t>
            </a:r>
            <a:r>
              <a:rPr lang="en-US" sz="1600" dirty="0">
                <a:latin typeface="Montserrat" panose="020B0604020202020204" charset="0"/>
              </a:rPr>
              <a:t> </a:t>
            </a:r>
            <a:r>
              <a:rPr lang="en-US" sz="1600" dirty="0" smtClean="0">
                <a:latin typeface="Montserrat" panose="020B0604020202020204" charset="0"/>
              </a:rPr>
              <a:t>Gupta</a:t>
            </a:r>
            <a:r>
              <a:rPr lang="en-US" sz="1600" dirty="0">
                <a:latin typeface="Montserrat" panose="020B0604020202020204" charset="0"/>
              </a:rPr>
              <a:t>,</a:t>
            </a:r>
            <a:r>
              <a:rPr lang="en-US" sz="1600" dirty="0" smtClean="0">
                <a:latin typeface="Montserrat" panose="020B0604020202020204" charset="0"/>
              </a:rPr>
              <a:t> </a:t>
            </a:r>
            <a:r>
              <a:rPr lang="en-US" sz="1600" dirty="0">
                <a:latin typeface="Montserrat" panose="020B0604020202020204" charset="0"/>
              </a:rPr>
              <a:t>Andrea </a:t>
            </a:r>
            <a:r>
              <a:rPr lang="en-US" sz="1600" dirty="0" err="1" smtClean="0">
                <a:latin typeface="Montserrat" panose="020B0604020202020204" charset="0"/>
              </a:rPr>
              <a:t>Vedaldi</a:t>
            </a:r>
            <a:r>
              <a:rPr lang="en-US" sz="1600" dirty="0" smtClean="0">
                <a:latin typeface="Montserrat" panose="020B0604020202020204" charset="0"/>
              </a:rPr>
              <a:t>, </a:t>
            </a:r>
            <a:r>
              <a:rPr lang="en-US" sz="1600" dirty="0">
                <a:solidFill>
                  <a:srgbClr val="FF0000"/>
                </a:solidFill>
                <a:latin typeface="Montserrat" panose="020B0604020202020204" charset="0"/>
              </a:rPr>
              <a:t>Andrew </a:t>
            </a:r>
            <a:r>
              <a:rPr lang="en-US" sz="1600" dirty="0" err="1" smtClean="0">
                <a:solidFill>
                  <a:srgbClr val="FF0000"/>
                </a:solidFill>
                <a:latin typeface="Montserrat" panose="020B0604020202020204" charset="0"/>
              </a:rPr>
              <a:t>Zisserman</a:t>
            </a:r>
            <a:endParaRPr lang="en-US" sz="1600" dirty="0" smtClean="0">
              <a:solidFill>
                <a:srgbClr val="FF0000"/>
              </a:solidFill>
              <a:latin typeface="Montserrat" panose="020B0604020202020204" charset="0"/>
            </a:endParaRPr>
          </a:p>
          <a:p>
            <a:pPr marL="457200" indent="-457200">
              <a:spcBef>
                <a:spcPts val="0"/>
              </a:spcBef>
            </a:pPr>
            <a:r>
              <a:rPr lang="en-US" sz="1600" dirty="0">
                <a:latin typeface="Montserrat" panose="020B0604020202020204" charset="0"/>
              </a:rPr>
              <a:t>Dept. of Engineering Science, University of </a:t>
            </a:r>
            <a:r>
              <a:rPr lang="en-US" sz="1600" dirty="0" smtClean="0">
                <a:latin typeface="Montserrat" panose="020B0604020202020204" charset="0"/>
              </a:rPr>
              <a:t>Oxford</a:t>
            </a:r>
          </a:p>
          <a:p>
            <a:pPr marL="457200" indent="-457200">
              <a:spcBef>
                <a:spcPts val="0"/>
              </a:spcBef>
            </a:pPr>
            <a:r>
              <a:rPr lang="en-US" sz="1600" dirty="0" err="1">
                <a:latin typeface="Montserrat" panose="020B0604020202020204" charset="0"/>
              </a:rPr>
              <a:t>Zisserman</a:t>
            </a:r>
            <a:r>
              <a:rPr lang="en-US" sz="1600" dirty="0">
                <a:latin typeface="Montserrat" panose="020B0604020202020204" charset="0"/>
              </a:rPr>
              <a:t> is an ISI Highly Cited researcher. He is the only person to have been awarded the Marr Prize three times, in 1993, in 1998, and in 2003. He was elected Fellow of the Royal Society in </a:t>
            </a:r>
            <a:r>
              <a:rPr lang="en-US" sz="1600" dirty="0" smtClean="0">
                <a:latin typeface="Montserrat" panose="020B0604020202020204" charset="0"/>
              </a:rPr>
              <a:t>2007. In </a:t>
            </a:r>
            <a:r>
              <a:rPr lang="en-US" sz="1600" dirty="0">
                <a:latin typeface="Montserrat" panose="020B0604020202020204" charset="0"/>
              </a:rPr>
              <a:t>2008 he was awarded BMVA Distinguished Fellowship</a:t>
            </a:r>
            <a:r>
              <a:rPr lang="en-US" sz="1600" dirty="0" smtClean="0">
                <a:latin typeface="Montserrat" panose="020B0604020202020204" charset="0"/>
              </a:rPr>
              <a:t>. </a:t>
            </a:r>
            <a:r>
              <a:rPr lang="en-US" sz="1600" dirty="0">
                <a:latin typeface="Montserrat" panose="020B0604020202020204" charset="0"/>
              </a:rPr>
              <a:t>In 2013 he received the prestigious Distinguished Researcher Award at ICCV</a:t>
            </a:r>
            <a:r>
              <a:rPr lang="en-US" sz="1600" dirty="0" smtClean="0">
                <a:latin typeface="Montserrat" panose="020B0604020202020204" charset="0"/>
              </a:rPr>
              <a:t>.</a:t>
            </a:r>
          </a:p>
          <a:p>
            <a:pPr marL="457200" indent="-457200">
              <a:spcBef>
                <a:spcPts val="0"/>
              </a:spcBef>
            </a:pPr>
            <a:endParaRPr lang="en-US" sz="1600" dirty="0">
              <a:latin typeface="Montserrat" panose="020B0604020202020204" charset="0"/>
            </a:endParaRPr>
          </a:p>
        </p:txBody>
      </p:sp>
      <p:pic>
        <p:nvPicPr>
          <p:cNvPr id="3" name="图片 2"/>
          <p:cNvPicPr>
            <a:picLocks noChangeAspect="1"/>
          </p:cNvPicPr>
          <p:nvPr/>
        </p:nvPicPr>
        <p:blipFill>
          <a:blip r:embed="rId4"/>
          <a:stretch>
            <a:fillRect/>
          </a:stretch>
        </p:blipFill>
        <p:spPr>
          <a:xfrm>
            <a:off x="29032" y="3008167"/>
            <a:ext cx="4387215" cy="2047018"/>
          </a:xfrm>
          <a:prstGeom prst="rect">
            <a:avLst/>
          </a:prstGeom>
        </p:spPr>
      </p:pic>
      <p:pic>
        <p:nvPicPr>
          <p:cNvPr id="4" name="图片 3"/>
          <p:cNvPicPr>
            <a:picLocks noChangeAspect="1"/>
          </p:cNvPicPr>
          <p:nvPr/>
        </p:nvPicPr>
        <p:blipFill>
          <a:blip r:embed="rId5"/>
          <a:stretch>
            <a:fillRect/>
          </a:stretch>
        </p:blipFill>
        <p:spPr>
          <a:xfrm>
            <a:off x="4462744" y="2997157"/>
            <a:ext cx="4634759" cy="2047018"/>
          </a:xfrm>
          <a:prstGeom prst="rect">
            <a:avLst/>
          </a:prstGeom>
        </p:spPr>
      </p:pic>
    </p:spTree>
    <p:extLst>
      <p:ext uri="{BB962C8B-B14F-4D97-AF65-F5344CB8AC3E}">
        <p14:creationId xmlns:p14="http://schemas.microsoft.com/office/powerpoint/2010/main" val="1805361543"/>
      </p:ext>
    </p:extLst>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sz="2400" dirty="0"/>
              <a:t>Synthetic Data for Text Localization in Natural Images</a:t>
            </a:r>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sz="1600" dirty="0" smtClean="0">
                <a:latin typeface="Montserrat" panose="020B0604020202020204" charset="0"/>
              </a:rPr>
              <a:t>A </a:t>
            </a:r>
            <a:r>
              <a:rPr lang="en-US" sz="1600" dirty="0">
                <a:latin typeface="Montserrat" panose="020B0604020202020204" charset="0"/>
              </a:rPr>
              <a:t>fast and scalable engine to generate </a:t>
            </a:r>
            <a:r>
              <a:rPr lang="en-US" sz="1600" dirty="0" smtClean="0">
                <a:latin typeface="Montserrat" panose="020B0604020202020204" charset="0"/>
              </a:rPr>
              <a:t>synthetic images </a:t>
            </a:r>
            <a:r>
              <a:rPr lang="en-US" sz="1600" dirty="0">
                <a:latin typeface="Montserrat" panose="020B0604020202020204" charset="0"/>
              </a:rPr>
              <a:t>of text in </a:t>
            </a:r>
            <a:r>
              <a:rPr lang="en-US" sz="1600" dirty="0" smtClean="0">
                <a:latin typeface="Montserrat" panose="020B0604020202020204" charset="0"/>
              </a:rPr>
              <a:t>clutter</a:t>
            </a:r>
          </a:p>
          <a:p>
            <a:pPr marL="457200" indent="-457200">
              <a:spcBef>
                <a:spcPts val="0"/>
              </a:spcBef>
            </a:pPr>
            <a:endParaRPr lang="en-US" sz="1600" dirty="0">
              <a:latin typeface="Montserrat" panose="020B0604020202020204" charset="0"/>
            </a:endParaRPr>
          </a:p>
          <a:p>
            <a:pPr marL="457200" indent="-457200">
              <a:spcBef>
                <a:spcPts val="0"/>
              </a:spcBef>
            </a:pPr>
            <a:r>
              <a:rPr lang="en-US" sz="1600" dirty="0" smtClean="0">
                <a:latin typeface="Montserrat" panose="020B0604020202020204" charset="0"/>
              </a:rPr>
              <a:t>We </a:t>
            </a:r>
            <a:r>
              <a:rPr lang="en-US" sz="1600" dirty="0">
                <a:latin typeface="Montserrat" panose="020B0604020202020204" charset="0"/>
              </a:rPr>
              <a:t>use </a:t>
            </a:r>
            <a:r>
              <a:rPr lang="en-US" sz="1600" dirty="0" smtClean="0">
                <a:latin typeface="Montserrat" panose="020B0604020202020204" charset="0"/>
              </a:rPr>
              <a:t>the synthetic </a:t>
            </a:r>
            <a:r>
              <a:rPr lang="en-US" sz="1600" dirty="0">
                <a:latin typeface="Montserrat" panose="020B0604020202020204" charset="0"/>
              </a:rPr>
              <a:t>images to train a Fully-Convolutional </a:t>
            </a:r>
            <a:r>
              <a:rPr lang="en-US" sz="1600" dirty="0" smtClean="0">
                <a:latin typeface="Montserrat" panose="020B0604020202020204" charset="0"/>
              </a:rPr>
              <a:t>Regression Network </a:t>
            </a:r>
            <a:r>
              <a:rPr lang="en-US" sz="1600" dirty="0">
                <a:latin typeface="Montserrat" panose="020B0604020202020204" charset="0"/>
              </a:rPr>
              <a:t>(FCRN) which efficiently performs text </a:t>
            </a:r>
            <a:r>
              <a:rPr lang="en-US" sz="1600" dirty="0" smtClean="0">
                <a:latin typeface="Montserrat" panose="020B0604020202020204" charset="0"/>
              </a:rPr>
              <a:t>detection and </a:t>
            </a:r>
            <a:r>
              <a:rPr lang="en-US" sz="1600" dirty="0">
                <a:latin typeface="Montserrat" panose="020B0604020202020204" charset="0"/>
              </a:rPr>
              <a:t>bounding-box regression at all locations and </a:t>
            </a:r>
            <a:r>
              <a:rPr lang="en-US" sz="1600" dirty="0" smtClean="0">
                <a:latin typeface="Montserrat" panose="020B0604020202020204" charset="0"/>
              </a:rPr>
              <a:t>multiple scales </a:t>
            </a:r>
            <a:r>
              <a:rPr lang="en-US" sz="1600" dirty="0">
                <a:latin typeface="Montserrat" panose="020B0604020202020204" charset="0"/>
              </a:rPr>
              <a:t>in an </a:t>
            </a:r>
            <a:r>
              <a:rPr lang="en-US" sz="1600" dirty="0" smtClean="0">
                <a:latin typeface="Montserrat" panose="020B0604020202020204" charset="0"/>
              </a:rPr>
              <a:t>image</a:t>
            </a:r>
            <a:endParaRPr lang="en-US" sz="1600" dirty="0">
              <a:latin typeface="Montserrat" panose="020B0604020202020204" charset="0"/>
            </a:endParaRPr>
          </a:p>
        </p:txBody>
      </p:sp>
      <p:pic>
        <p:nvPicPr>
          <p:cNvPr id="3" name="图片 2"/>
          <p:cNvPicPr>
            <a:picLocks noChangeAspect="1"/>
          </p:cNvPicPr>
          <p:nvPr/>
        </p:nvPicPr>
        <p:blipFill>
          <a:blip r:embed="rId4"/>
          <a:stretch>
            <a:fillRect/>
          </a:stretch>
        </p:blipFill>
        <p:spPr>
          <a:xfrm>
            <a:off x="21427" y="3008167"/>
            <a:ext cx="4387215" cy="2047018"/>
          </a:xfrm>
          <a:prstGeom prst="rect">
            <a:avLst/>
          </a:prstGeom>
        </p:spPr>
      </p:pic>
      <p:pic>
        <p:nvPicPr>
          <p:cNvPr id="4" name="图片 3"/>
          <p:cNvPicPr>
            <a:picLocks noChangeAspect="1"/>
          </p:cNvPicPr>
          <p:nvPr/>
        </p:nvPicPr>
        <p:blipFill>
          <a:blip r:embed="rId5"/>
          <a:stretch>
            <a:fillRect/>
          </a:stretch>
        </p:blipFill>
        <p:spPr>
          <a:xfrm>
            <a:off x="4458941" y="2997157"/>
            <a:ext cx="4634759" cy="2047018"/>
          </a:xfrm>
          <a:prstGeom prst="rect">
            <a:avLst/>
          </a:prstGeom>
        </p:spPr>
      </p:pic>
    </p:spTree>
    <p:extLst>
      <p:ext uri="{BB962C8B-B14F-4D97-AF65-F5344CB8AC3E}">
        <p14:creationId xmlns:p14="http://schemas.microsoft.com/office/powerpoint/2010/main" val="1554629736"/>
      </p:ext>
    </p:extLst>
  </p:cSld>
  <p:clrMapOvr>
    <a:masterClrMapping/>
  </p:clrMapOvr>
  <p:transition spd="slow">
    <p:cu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sz="2400" dirty="0"/>
              <a:t>Synthetic Data for Text Localization in Natural Images</a:t>
            </a:r>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a:spcBef>
                <a:spcPts val="0"/>
              </a:spcBef>
              <a:buNone/>
            </a:pPr>
            <a:endParaRPr lang="en-US" sz="1600" dirty="0">
              <a:latin typeface="Montserrat" panose="020B0604020202020204" charset="0"/>
            </a:endParaRPr>
          </a:p>
        </p:txBody>
      </p:sp>
      <p:pic>
        <p:nvPicPr>
          <p:cNvPr id="2" name="图片 1"/>
          <p:cNvPicPr>
            <a:picLocks noChangeAspect="1"/>
          </p:cNvPicPr>
          <p:nvPr/>
        </p:nvPicPr>
        <p:blipFill>
          <a:blip r:embed="rId4"/>
          <a:stretch>
            <a:fillRect/>
          </a:stretch>
        </p:blipFill>
        <p:spPr>
          <a:xfrm>
            <a:off x="341517" y="890196"/>
            <a:ext cx="8460966" cy="4235942"/>
          </a:xfrm>
          <a:prstGeom prst="rect">
            <a:avLst/>
          </a:prstGeom>
        </p:spPr>
      </p:pic>
    </p:spTree>
    <p:extLst>
      <p:ext uri="{BB962C8B-B14F-4D97-AF65-F5344CB8AC3E}">
        <p14:creationId xmlns:p14="http://schemas.microsoft.com/office/powerpoint/2010/main" val="76112377"/>
      </p:ext>
    </p:extLst>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sz="2400" dirty="0"/>
              <a:t>Synthetic Data for Text Localization in Natural Images</a:t>
            </a:r>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sz="1600" dirty="0">
                <a:latin typeface="Montserrat" panose="020B0604020202020204" charset="0"/>
              </a:rPr>
              <a:t>Depth: Deep convolutional neural </a:t>
            </a:r>
            <a:r>
              <a:rPr lang="en-US" sz="1600" dirty="0" smtClean="0">
                <a:latin typeface="Montserrat" panose="020B0604020202020204" charset="0"/>
              </a:rPr>
              <a:t>fields for </a:t>
            </a:r>
            <a:r>
              <a:rPr lang="en-US" sz="1600" dirty="0">
                <a:latin typeface="Montserrat" panose="020B0604020202020204" charset="0"/>
              </a:rPr>
              <a:t>depth estimation from a single </a:t>
            </a:r>
            <a:r>
              <a:rPr lang="en-US" sz="1600" dirty="0" smtClean="0">
                <a:latin typeface="Montserrat" panose="020B0604020202020204" charset="0"/>
              </a:rPr>
              <a:t>image (CVPR 15)</a:t>
            </a:r>
          </a:p>
          <a:p>
            <a:pPr marL="457200" indent="-457200">
              <a:spcBef>
                <a:spcPts val="0"/>
              </a:spcBef>
            </a:pPr>
            <a:r>
              <a:rPr lang="en-US" sz="1600" dirty="0" smtClean="0">
                <a:latin typeface="Montserrat" panose="020B0604020202020204" charset="0"/>
              </a:rPr>
              <a:t>Regions</a:t>
            </a:r>
            <a:r>
              <a:rPr lang="en-US" sz="1600" dirty="0">
                <a:latin typeface="Montserrat" panose="020B0604020202020204" charset="0"/>
              </a:rPr>
              <a:t>: Contour detection and hierarchical image </a:t>
            </a:r>
            <a:r>
              <a:rPr lang="en-US" sz="1600" dirty="0" smtClean="0">
                <a:latin typeface="Montserrat" panose="020B0604020202020204" charset="0"/>
              </a:rPr>
              <a:t>segmentation (PAMI 11)</a:t>
            </a:r>
          </a:p>
          <a:p>
            <a:pPr marL="457200" indent="-457200">
              <a:spcBef>
                <a:spcPts val="0"/>
              </a:spcBef>
            </a:pPr>
            <a:r>
              <a:rPr lang="en-US" altLang="zh-CN" sz="1600" dirty="0" smtClean="0">
                <a:latin typeface="Montserrat" panose="020B0604020202020204" charset="0"/>
              </a:rPr>
              <a:t>Cut</a:t>
            </a:r>
            <a:r>
              <a:rPr lang="en-US" altLang="zh-CN" sz="1600" dirty="0">
                <a:latin typeface="Montserrat" panose="020B0604020202020204" charset="0"/>
              </a:rPr>
              <a:t>: </a:t>
            </a:r>
            <a:r>
              <a:rPr lang="en-US" altLang="zh-CN" sz="1600" dirty="0" smtClean="0">
                <a:latin typeface="Montserrat" panose="020B0604020202020204" charset="0"/>
              </a:rPr>
              <a:t>Multi-scale </a:t>
            </a:r>
            <a:r>
              <a:rPr lang="en-US" altLang="zh-CN" sz="1600" dirty="0">
                <a:latin typeface="Montserrat" panose="020B0604020202020204" charset="0"/>
              </a:rPr>
              <a:t>combinatorial </a:t>
            </a:r>
            <a:r>
              <a:rPr lang="en-US" altLang="zh-CN" sz="1600" dirty="0" smtClean="0">
                <a:latin typeface="Montserrat" panose="020B0604020202020204" charset="0"/>
              </a:rPr>
              <a:t>grouping (CVPR 14)</a:t>
            </a:r>
            <a:endParaRPr lang="en-US" altLang="zh-CN" sz="1600" dirty="0">
              <a:latin typeface="Montserrat" panose="020B0604020202020204" charset="0"/>
            </a:endParaRPr>
          </a:p>
          <a:p>
            <a:pPr marL="457200" indent="-457200">
              <a:spcBef>
                <a:spcPts val="0"/>
              </a:spcBef>
            </a:pPr>
            <a:endParaRPr lang="en-US" altLang="zh-CN" sz="1600" dirty="0" smtClean="0">
              <a:latin typeface="Montserrat" panose="020B0604020202020204" charset="0"/>
            </a:endParaRPr>
          </a:p>
          <a:p>
            <a:pPr marL="457200" indent="-457200">
              <a:spcBef>
                <a:spcPts val="0"/>
              </a:spcBef>
            </a:pPr>
            <a:r>
              <a:rPr lang="en-US" altLang="zh-CN" sz="1600" dirty="0" smtClean="0">
                <a:latin typeface="Montserrat" panose="020B0604020202020204" charset="0"/>
              </a:rPr>
              <a:t>Alignment:</a:t>
            </a:r>
          </a:p>
          <a:p>
            <a:pPr marL="457200" lvl="1" indent="-457200">
              <a:spcBef>
                <a:spcPts val="0"/>
              </a:spcBef>
            </a:pPr>
            <a:r>
              <a:rPr lang="en-US" altLang="zh-CN" sz="1600" dirty="0" smtClean="0">
                <a:latin typeface="Montserrat" panose="020B0604020202020204" charset="0"/>
              </a:rPr>
              <a:t>The </a:t>
            </a:r>
            <a:r>
              <a:rPr lang="en-US" altLang="zh-CN" sz="1600" dirty="0">
                <a:latin typeface="Montserrat" panose="020B0604020202020204" charset="0"/>
              </a:rPr>
              <a:t>image region contour is warped to a </a:t>
            </a:r>
            <a:r>
              <a:rPr lang="en-US" altLang="zh-CN" sz="1600" dirty="0" smtClean="0">
                <a:latin typeface="Montserrat" panose="020B0604020202020204" charset="0"/>
              </a:rPr>
              <a:t>frontal-parallel view </a:t>
            </a:r>
            <a:r>
              <a:rPr lang="en-US" altLang="zh-CN" sz="1600" dirty="0">
                <a:latin typeface="Montserrat" panose="020B0604020202020204" charset="0"/>
              </a:rPr>
              <a:t>using the estimated plane </a:t>
            </a:r>
            <a:r>
              <a:rPr lang="en-US" altLang="zh-CN" sz="1600" dirty="0" smtClean="0">
                <a:latin typeface="Montserrat" panose="020B0604020202020204" charset="0"/>
              </a:rPr>
              <a:t>normal</a:t>
            </a:r>
          </a:p>
          <a:p>
            <a:pPr marL="457200" lvl="1" indent="-457200">
              <a:spcBef>
                <a:spcPts val="0"/>
              </a:spcBef>
            </a:pPr>
            <a:r>
              <a:rPr lang="en-US" sz="1600" dirty="0" smtClean="0">
                <a:latin typeface="Montserrat" panose="020B0604020202020204" charset="0"/>
              </a:rPr>
              <a:t>A rectangle is </a:t>
            </a:r>
            <a:r>
              <a:rPr lang="en-US" sz="1600" dirty="0">
                <a:latin typeface="Montserrat" panose="020B0604020202020204" charset="0"/>
              </a:rPr>
              <a:t>fitted to the </a:t>
            </a:r>
            <a:r>
              <a:rPr lang="en-US" sz="1600" dirty="0" smtClean="0">
                <a:latin typeface="Montserrat" panose="020B0604020202020204" charset="0"/>
              </a:rPr>
              <a:t>frontal-parallel region</a:t>
            </a:r>
          </a:p>
          <a:p>
            <a:pPr marL="457200" lvl="1" indent="-457200">
              <a:spcBef>
                <a:spcPts val="0"/>
              </a:spcBef>
            </a:pPr>
            <a:r>
              <a:rPr lang="en-US" sz="1600" dirty="0" smtClean="0">
                <a:latin typeface="Montserrat" panose="020B0604020202020204" charset="0"/>
              </a:rPr>
              <a:t>The </a:t>
            </a:r>
            <a:r>
              <a:rPr lang="en-US" sz="1600" dirty="0">
                <a:latin typeface="Montserrat" panose="020B0604020202020204" charset="0"/>
              </a:rPr>
              <a:t>text </a:t>
            </a:r>
            <a:r>
              <a:rPr lang="en-US" sz="1600" dirty="0" smtClean="0">
                <a:latin typeface="Montserrat" panose="020B0604020202020204" charset="0"/>
              </a:rPr>
              <a:t>is aligned </a:t>
            </a:r>
            <a:r>
              <a:rPr lang="en-US" sz="1600" dirty="0">
                <a:latin typeface="Montserrat" panose="020B0604020202020204" charset="0"/>
              </a:rPr>
              <a:t>to the larger side (“width”) of this rectangle</a:t>
            </a:r>
          </a:p>
        </p:txBody>
      </p:sp>
      <p:pic>
        <p:nvPicPr>
          <p:cNvPr id="3" name="图片 2"/>
          <p:cNvPicPr>
            <a:picLocks noChangeAspect="1"/>
          </p:cNvPicPr>
          <p:nvPr/>
        </p:nvPicPr>
        <p:blipFill>
          <a:blip r:embed="rId4"/>
          <a:stretch>
            <a:fillRect/>
          </a:stretch>
        </p:blipFill>
        <p:spPr>
          <a:xfrm>
            <a:off x="499957" y="3473402"/>
            <a:ext cx="1906059" cy="1612819"/>
          </a:xfrm>
          <a:prstGeom prst="rect">
            <a:avLst/>
          </a:prstGeom>
        </p:spPr>
      </p:pic>
      <p:pic>
        <p:nvPicPr>
          <p:cNvPr id="4" name="图片 3"/>
          <p:cNvPicPr>
            <a:picLocks noChangeAspect="1"/>
          </p:cNvPicPr>
          <p:nvPr/>
        </p:nvPicPr>
        <p:blipFill>
          <a:blip r:embed="rId5"/>
          <a:stretch>
            <a:fillRect/>
          </a:stretch>
        </p:blipFill>
        <p:spPr>
          <a:xfrm>
            <a:off x="2603742" y="3473401"/>
            <a:ext cx="1911114" cy="1612819"/>
          </a:xfrm>
          <a:prstGeom prst="rect">
            <a:avLst/>
          </a:prstGeom>
        </p:spPr>
      </p:pic>
      <p:pic>
        <p:nvPicPr>
          <p:cNvPr id="5" name="图片 4"/>
          <p:cNvPicPr>
            <a:picLocks noChangeAspect="1"/>
          </p:cNvPicPr>
          <p:nvPr/>
        </p:nvPicPr>
        <p:blipFill>
          <a:blip r:embed="rId6"/>
          <a:stretch>
            <a:fillRect/>
          </a:stretch>
        </p:blipFill>
        <p:spPr>
          <a:xfrm>
            <a:off x="4712582" y="3473400"/>
            <a:ext cx="1893309" cy="1612819"/>
          </a:xfrm>
          <a:prstGeom prst="rect">
            <a:avLst/>
          </a:prstGeom>
        </p:spPr>
      </p:pic>
      <p:pic>
        <p:nvPicPr>
          <p:cNvPr id="6" name="图片 5"/>
          <p:cNvPicPr>
            <a:picLocks noChangeAspect="1"/>
          </p:cNvPicPr>
          <p:nvPr/>
        </p:nvPicPr>
        <p:blipFill>
          <a:blip r:embed="rId7"/>
          <a:stretch>
            <a:fillRect/>
          </a:stretch>
        </p:blipFill>
        <p:spPr>
          <a:xfrm>
            <a:off x="6803617" y="3473400"/>
            <a:ext cx="2108840" cy="1601156"/>
          </a:xfrm>
          <a:prstGeom prst="rect">
            <a:avLst/>
          </a:prstGeom>
        </p:spPr>
      </p:pic>
    </p:spTree>
    <p:extLst>
      <p:ext uri="{BB962C8B-B14F-4D97-AF65-F5344CB8AC3E}">
        <p14:creationId xmlns:p14="http://schemas.microsoft.com/office/powerpoint/2010/main" val="2498403826"/>
      </p:ext>
    </p:extLst>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dirty="0" smtClean="0"/>
              <a:t>Outline</a:t>
            </a:r>
            <a:endParaRPr lang="en" dirty="0"/>
          </a:p>
        </p:txBody>
      </p:sp>
      <p:sp>
        <p:nvSpPr>
          <p:cNvPr id="303" name="Shape 303"/>
          <p:cNvSpPr txBox="1">
            <a:spLocks noGrp="1"/>
          </p:cNvSpPr>
          <p:nvPr>
            <p:ph type="subTitle" idx="4294967295"/>
          </p:nvPr>
        </p:nvSpPr>
        <p:spPr>
          <a:xfrm>
            <a:off x="0" y="1159798"/>
            <a:ext cx="9144000" cy="3983701"/>
          </a:xfrm>
          <a:prstGeom prst="rect">
            <a:avLst/>
          </a:prstGeom>
          <a:noFill/>
          <a:ln>
            <a:noFill/>
          </a:ln>
        </p:spPr>
        <p:txBody>
          <a:bodyPr lIns="91425" tIns="91425" rIns="91425" bIns="91425" anchor="t" anchorCtr="0">
            <a:noAutofit/>
          </a:bodyPr>
          <a:lstStyle/>
          <a:p>
            <a:pPr marL="457200" indent="-457200">
              <a:spcBef>
                <a:spcPts val="0"/>
              </a:spcBef>
            </a:pPr>
            <a:r>
              <a:rPr lang="en" altLang="zh-CN" sz="3200" dirty="0">
                <a:latin typeface="Montserrat" panose="020B0604020202020204" charset="0"/>
              </a:rPr>
              <a:t>Review of my previous reports</a:t>
            </a:r>
          </a:p>
          <a:p>
            <a:pPr marL="457200" indent="-457200">
              <a:spcBef>
                <a:spcPts val="0"/>
              </a:spcBef>
            </a:pPr>
            <a:r>
              <a:rPr lang="en-US" altLang="zh-CN" sz="3200" dirty="0">
                <a:latin typeface="Montserrat" panose="020B0604020202020204" charset="0"/>
              </a:rPr>
              <a:t>You Only Look Once: Unified, Real-Time Object Detection</a:t>
            </a:r>
          </a:p>
          <a:p>
            <a:pPr marL="457200" indent="-457200">
              <a:spcBef>
                <a:spcPts val="0"/>
              </a:spcBef>
            </a:pPr>
            <a:r>
              <a:rPr lang="en-US" altLang="zh-CN" sz="3200" dirty="0">
                <a:latin typeface="Montserrat" panose="020B0604020202020204" charset="0"/>
              </a:rPr>
              <a:t>Synthetic Data for Text Localization in Natural Images</a:t>
            </a:r>
            <a:endParaRPr lang="en" altLang="zh-CN" sz="3200" dirty="0">
              <a:latin typeface="Montserrat" panose="020B0604020202020204" charset="0"/>
            </a:endParaRPr>
          </a:p>
          <a:p>
            <a:pPr marL="457200" indent="-457200">
              <a:spcBef>
                <a:spcPts val="0"/>
              </a:spcBef>
            </a:pPr>
            <a:endParaRPr lang="en" altLang="zh-CN" sz="3200" dirty="0">
              <a:latin typeface="Montserrat" panose="020B0604020202020204" charset="0"/>
            </a:endParaRPr>
          </a:p>
          <a:p>
            <a:pPr marL="457200" indent="-457200">
              <a:spcBef>
                <a:spcPts val="0"/>
              </a:spcBef>
            </a:pPr>
            <a:endParaRPr lang="en" sz="3200" dirty="0" smtClean="0">
              <a:latin typeface="Montserrat" panose="020B0604020202020204" charset="0"/>
            </a:endParaRPr>
          </a:p>
          <a:p>
            <a:pPr lvl="0" rtl="0">
              <a:spcBef>
                <a:spcPts val="0"/>
              </a:spcBef>
              <a:buNone/>
            </a:pPr>
            <a:endParaRPr lang="en" sz="3200" dirty="0" smtClean="0">
              <a:latin typeface="Montserrat" panose="020B0604020202020204" charset="0"/>
            </a:endParaRPr>
          </a:p>
        </p:txBody>
      </p:sp>
    </p:spTree>
    <p:extLst>
      <p:ext uri="{BB962C8B-B14F-4D97-AF65-F5344CB8AC3E}">
        <p14:creationId xmlns:p14="http://schemas.microsoft.com/office/powerpoint/2010/main" val="482088468"/>
      </p:ext>
    </p:extLst>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sz="2400" dirty="0"/>
              <a:t>Synthetic Data for Text Localization in Natural Images</a:t>
            </a:r>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sz="1600" dirty="0" smtClean="0">
                <a:latin typeface="Montserrat" panose="020B0604020202020204" charset="0"/>
              </a:rPr>
              <a:t>Some synthetic samples</a:t>
            </a:r>
            <a:endParaRPr lang="en-US" sz="1600" dirty="0">
              <a:latin typeface="Montserrat" panose="020B0604020202020204" charset="0"/>
            </a:endParaRPr>
          </a:p>
        </p:txBody>
      </p:sp>
      <p:pic>
        <p:nvPicPr>
          <p:cNvPr id="2" name="图片 1"/>
          <p:cNvPicPr>
            <a:picLocks noChangeAspect="1"/>
          </p:cNvPicPr>
          <p:nvPr/>
        </p:nvPicPr>
        <p:blipFill>
          <a:blip r:embed="rId4"/>
          <a:stretch>
            <a:fillRect/>
          </a:stretch>
        </p:blipFill>
        <p:spPr>
          <a:xfrm>
            <a:off x="902721" y="1302787"/>
            <a:ext cx="7338558" cy="3697723"/>
          </a:xfrm>
          <a:prstGeom prst="rect">
            <a:avLst/>
          </a:prstGeom>
        </p:spPr>
      </p:pic>
    </p:spTree>
    <p:extLst>
      <p:ext uri="{BB962C8B-B14F-4D97-AF65-F5344CB8AC3E}">
        <p14:creationId xmlns:p14="http://schemas.microsoft.com/office/powerpoint/2010/main" val="3520359771"/>
      </p:ext>
    </p:extLst>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sz="2400" dirty="0"/>
              <a:t>Synthetic Data for Text Localization in Natural Images</a:t>
            </a:r>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sz="1600" dirty="0" smtClean="0">
                <a:latin typeface="Montserrat" panose="020B0604020202020204" charset="0"/>
              </a:rPr>
              <a:t>Construct </a:t>
            </a:r>
            <a:r>
              <a:rPr lang="en-US" sz="1600" dirty="0">
                <a:latin typeface="Montserrat" panose="020B0604020202020204" charset="0"/>
              </a:rPr>
              <a:t>a fixed field of predictors </a:t>
            </a:r>
            <a:r>
              <a:rPr lang="en-US" sz="1600" dirty="0" smtClean="0">
                <a:latin typeface="Montserrat" panose="020B0604020202020204" charset="0"/>
              </a:rPr>
              <a:t> (</a:t>
            </a:r>
            <a:r>
              <a:rPr lang="en-US" sz="1600" dirty="0" err="1" smtClean="0">
                <a:latin typeface="Montserrat" panose="020B0604020202020204" charset="0"/>
              </a:rPr>
              <a:t>c,p</a:t>
            </a:r>
            <a:r>
              <a:rPr lang="en-US" sz="1600" dirty="0">
                <a:latin typeface="Montserrat" panose="020B0604020202020204" charset="0"/>
              </a:rPr>
              <a:t>) </a:t>
            </a:r>
            <a:r>
              <a:rPr lang="en-US" sz="1600" dirty="0" smtClean="0">
                <a:latin typeface="Montserrat" panose="020B0604020202020204" charset="0"/>
              </a:rPr>
              <a:t>= </a:t>
            </a:r>
            <a:r>
              <a:rPr lang="el-GR" sz="1600" dirty="0">
                <a:latin typeface="Montserrat" panose="020B0604020202020204" charset="0"/>
              </a:rPr>
              <a:t>ψ</a:t>
            </a:r>
            <a:r>
              <a:rPr lang="en-US" sz="1600" baseline="-25000" dirty="0" err="1" smtClean="0">
                <a:latin typeface="Montserrat" panose="020B0604020202020204" charset="0"/>
              </a:rPr>
              <a:t>uv</a:t>
            </a:r>
            <a:r>
              <a:rPr lang="en-US" sz="1600" dirty="0" smtClean="0">
                <a:latin typeface="Montserrat" panose="020B0604020202020204" charset="0"/>
              </a:rPr>
              <a:t>(x</a:t>
            </a:r>
            <a:r>
              <a:rPr lang="en-US" sz="1600" dirty="0">
                <a:latin typeface="Montserrat" panose="020B0604020202020204" charset="0"/>
              </a:rPr>
              <a:t>), each of which </a:t>
            </a:r>
            <a:r>
              <a:rPr lang="en-US" sz="1600" dirty="0" smtClean="0">
                <a:latin typeface="Montserrat" panose="020B0604020202020204" charset="0"/>
              </a:rPr>
              <a:t>specializes </a:t>
            </a:r>
            <a:r>
              <a:rPr lang="en-US" sz="1600" dirty="0">
                <a:latin typeface="Montserrat" panose="020B0604020202020204" charset="0"/>
              </a:rPr>
              <a:t>in predicting the presence </a:t>
            </a:r>
            <a:r>
              <a:rPr lang="en-US" sz="1600" dirty="0" err="1">
                <a:latin typeface="Montserrat" panose="020B0604020202020204" charset="0"/>
              </a:rPr>
              <a:t>c∈R</a:t>
            </a:r>
            <a:r>
              <a:rPr lang="en-US" sz="1600" dirty="0">
                <a:latin typeface="Montserrat" panose="020B0604020202020204" charset="0"/>
              </a:rPr>
              <a:t> and pose p = </a:t>
            </a:r>
            <a:r>
              <a:rPr lang="en-US" sz="1600" dirty="0" smtClean="0">
                <a:latin typeface="Montserrat" panose="020B0604020202020204" charset="0"/>
              </a:rPr>
              <a:t>(x</a:t>
            </a:r>
            <a:r>
              <a:rPr lang="en-US" altLang="zh-CN" sz="1600" dirty="0" smtClean="0">
                <a:latin typeface="Montserrat" panose="020B0604020202020204" charset="0"/>
              </a:rPr>
              <a:t>-</a:t>
            </a:r>
            <a:r>
              <a:rPr lang="en-US" sz="1600" dirty="0" smtClean="0">
                <a:latin typeface="Montserrat" panose="020B0604020202020204" charset="0"/>
              </a:rPr>
              <a:t>u, y</a:t>
            </a:r>
            <a:r>
              <a:rPr lang="en-US" altLang="zh-CN" sz="1600" dirty="0" smtClean="0">
                <a:latin typeface="Montserrat" panose="020B0604020202020204" charset="0"/>
              </a:rPr>
              <a:t>-</a:t>
            </a:r>
            <a:r>
              <a:rPr lang="en-US" sz="1600" dirty="0" smtClean="0">
                <a:latin typeface="Montserrat" panose="020B0604020202020204" charset="0"/>
              </a:rPr>
              <a:t>v, w, h, </a:t>
            </a:r>
            <a:r>
              <a:rPr lang="en-US" sz="1600" dirty="0" err="1" smtClean="0">
                <a:latin typeface="Montserrat" panose="020B0604020202020204" charset="0"/>
              </a:rPr>
              <a:t>cos</a:t>
            </a:r>
            <a:r>
              <a:rPr lang="el-GR" sz="1600" dirty="0" smtClean="0">
                <a:latin typeface="Montserrat" panose="020B0604020202020204" charset="0"/>
              </a:rPr>
              <a:t>θ</a:t>
            </a:r>
            <a:r>
              <a:rPr lang="en-US" sz="1600" dirty="0" smtClean="0">
                <a:latin typeface="Montserrat" panose="020B0604020202020204" charset="0"/>
              </a:rPr>
              <a:t>, </a:t>
            </a:r>
            <a:r>
              <a:rPr lang="en-US" altLang="zh-CN" sz="1600" dirty="0" smtClean="0">
                <a:latin typeface="Montserrat" panose="020B0604020202020204" charset="0"/>
              </a:rPr>
              <a:t>sin</a:t>
            </a:r>
            <a:r>
              <a:rPr lang="el-GR" altLang="zh-CN" sz="1600" dirty="0" smtClean="0">
                <a:latin typeface="Montserrat" panose="020B0604020202020204" charset="0"/>
              </a:rPr>
              <a:t>θ</a:t>
            </a:r>
            <a:r>
              <a:rPr lang="en-US" sz="1600" dirty="0" smtClean="0">
                <a:latin typeface="Montserrat" panose="020B0604020202020204" charset="0"/>
              </a:rPr>
              <a:t>) </a:t>
            </a:r>
            <a:r>
              <a:rPr lang="en-US" sz="1600" dirty="0">
                <a:latin typeface="Montserrat" panose="020B0604020202020204" charset="0"/>
              </a:rPr>
              <a:t>of an object </a:t>
            </a:r>
            <a:r>
              <a:rPr lang="en-US" sz="1600" dirty="0" smtClean="0">
                <a:latin typeface="Montserrat" panose="020B0604020202020204" charset="0"/>
              </a:rPr>
              <a:t>around a </a:t>
            </a:r>
            <a:r>
              <a:rPr lang="en-US" sz="1600" dirty="0">
                <a:latin typeface="Montserrat" panose="020B0604020202020204" charset="0"/>
              </a:rPr>
              <a:t>specific image location (</a:t>
            </a:r>
            <a:r>
              <a:rPr lang="en-US" sz="1600" dirty="0" smtClean="0">
                <a:latin typeface="Montserrat" panose="020B0604020202020204" charset="0"/>
              </a:rPr>
              <a:t>u, </a:t>
            </a:r>
            <a:r>
              <a:rPr lang="en-US" sz="1600" dirty="0">
                <a:latin typeface="Montserrat" panose="020B0604020202020204" charset="0"/>
              </a:rPr>
              <a:t>v</a:t>
            </a:r>
            <a:r>
              <a:rPr lang="en-US" sz="1600" dirty="0" smtClean="0">
                <a:latin typeface="Montserrat" panose="020B0604020202020204" charset="0"/>
              </a:rPr>
              <a:t>)</a:t>
            </a:r>
          </a:p>
          <a:p>
            <a:pPr marL="457200" indent="-457200">
              <a:spcBef>
                <a:spcPts val="0"/>
              </a:spcBef>
            </a:pPr>
            <a:endParaRPr lang="en-US" sz="1600" dirty="0" smtClean="0">
              <a:latin typeface="Montserrat" panose="020B0604020202020204" charset="0"/>
            </a:endParaRPr>
          </a:p>
          <a:p>
            <a:pPr marL="457200" indent="-457200">
              <a:spcBef>
                <a:spcPts val="0"/>
              </a:spcBef>
            </a:pPr>
            <a:r>
              <a:rPr lang="en-US" sz="1600" dirty="0">
                <a:latin typeface="Montserrat" panose="020B0604020202020204" charset="0"/>
              </a:rPr>
              <a:t>In practice, for a </a:t>
            </a:r>
            <a:r>
              <a:rPr lang="en-US" sz="1600" dirty="0" smtClean="0">
                <a:latin typeface="Montserrat" panose="020B0604020202020204" charset="0"/>
              </a:rPr>
              <a:t>224</a:t>
            </a:r>
            <a:r>
              <a:rPr lang="en-US" altLang="zh-CN" sz="1600" dirty="0" smtClean="0">
                <a:latin typeface="Montserrat" panose="020B0604020202020204" charset="0"/>
              </a:rPr>
              <a:t>×</a:t>
            </a:r>
            <a:r>
              <a:rPr lang="en-US" sz="1600" dirty="0" smtClean="0">
                <a:latin typeface="Montserrat" panose="020B0604020202020204" charset="0"/>
              </a:rPr>
              <a:t>224 </a:t>
            </a:r>
            <a:r>
              <a:rPr lang="en-US" sz="1600" dirty="0">
                <a:latin typeface="Montserrat" panose="020B0604020202020204" charset="0"/>
              </a:rPr>
              <a:t>image, </a:t>
            </a:r>
            <a:r>
              <a:rPr lang="en-US" sz="1600" dirty="0" smtClean="0">
                <a:latin typeface="Montserrat" panose="020B0604020202020204" charset="0"/>
              </a:rPr>
              <a:t>we obtain 14</a:t>
            </a:r>
            <a:r>
              <a:rPr lang="en-US" altLang="zh-CN" sz="1600" dirty="0" smtClean="0">
                <a:latin typeface="Montserrat" panose="020B0604020202020204" charset="0"/>
              </a:rPr>
              <a:t>×</a:t>
            </a:r>
            <a:r>
              <a:rPr lang="en-US" sz="1600" dirty="0" smtClean="0">
                <a:latin typeface="Montserrat" panose="020B0604020202020204" charset="0"/>
              </a:rPr>
              <a:t>14 cells/predictors</a:t>
            </a:r>
            <a:r>
              <a:rPr lang="zh-CN" altLang="en-US" sz="1600" dirty="0">
                <a:latin typeface="Montserrat" panose="020B0604020202020204" charset="0"/>
              </a:rPr>
              <a:t> </a:t>
            </a:r>
            <a:r>
              <a:rPr lang="en-US" altLang="zh-CN" sz="1600" dirty="0" smtClean="0">
                <a:latin typeface="Montserrat" panose="020B0604020202020204" charset="0"/>
              </a:rPr>
              <a:t>(This doubles the resolution of YOLO)</a:t>
            </a:r>
          </a:p>
          <a:p>
            <a:pPr marL="457200" indent="-457200">
              <a:spcBef>
                <a:spcPts val="0"/>
              </a:spcBef>
            </a:pPr>
            <a:endParaRPr lang="en-US" altLang="zh-CN" sz="1600" dirty="0">
              <a:latin typeface="Montserrat" panose="020B0604020202020204" charset="0"/>
            </a:endParaRPr>
          </a:p>
          <a:p>
            <a:pPr marL="457200" indent="-457200">
              <a:spcBef>
                <a:spcPts val="0"/>
              </a:spcBef>
            </a:pPr>
            <a:r>
              <a:rPr lang="en-US" altLang="zh-CN" sz="1600" dirty="0">
                <a:latin typeface="Montserrat" panose="020B0604020202020204" charset="0"/>
              </a:rPr>
              <a:t>Limited receptive field of our convolutional filters prohibits detection of large text instances. Hence, we get the detections at multiple down-scaled versions of the input image and merge them through </a:t>
            </a:r>
            <a:r>
              <a:rPr lang="en-US" altLang="zh-CN" sz="1600" dirty="0" smtClean="0">
                <a:latin typeface="Montserrat" panose="020B0604020202020204" charset="0"/>
              </a:rPr>
              <a:t>NMS</a:t>
            </a:r>
          </a:p>
          <a:p>
            <a:pPr marL="457200" lvl="1" indent="-457200">
              <a:spcBef>
                <a:spcPts val="0"/>
              </a:spcBef>
            </a:pPr>
            <a:r>
              <a:rPr lang="en-US" altLang="zh-CN" dirty="0" smtClean="0">
                <a:latin typeface="Montserrat" panose="020B0604020202020204" charset="0"/>
              </a:rPr>
              <a:t>The </a:t>
            </a:r>
            <a:r>
              <a:rPr lang="en-US" altLang="zh-CN" dirty="0">
                <a:latin typeface="Montserrat" panose="020B0604020202020204" charset="0"/>
              </a:rPr>
              <a:t>resulting detections are combined </a:t>
            </a:r>
            <a:r>
              <a:rPr lang="en-US" altLang="zh-CN" dirty="0" smtClean="0">
                <a:latin typeface="Montserrat" panose="020B0604020202020204" charset="0"/>
              </a:rPr>
              <a:t>by suppressing </a:t>
            </a:r>
            <a:r>
              <a:rPr lang="en-US" altLang="zh-CN" dirty="0">
                <a:latin typeface="Montserrat" panose="020B0604020202020204" charset="0"/>
              </a:rPr>
              <a:t>those with a lower score than the score of </a:t>
            </a:r>
            <a:r>
              <a:rPr lang="en-US" altLang="zh-CN" dirty="0" smtClean="0">
                <a:latin typeface="Montserrat" panose="020B0604020202020204" charset="0"/>
              </a:rPr>
              <a:t>an overlapping detection</a:t>
            </a:r>
          </a:p>
          <a:p>
            <a:pPr marL="457200" indent="-457200">
              <a:spcBef>
                <a:spcPts val="0"/>
              </a:spcBef>
            </a:pPr>
            <a:endParaRPr lang="en-US" altLang="zh-CN" sz="1600" dirty="0">
              <a:latin typeface="Montserrat" panose="020B0604020202020204" charset="0"/>
            </a:endParaRPr>
          </a:p>
          <a:p>
            <a:pPr marL="457200" indent="-457200">
              <a:spcBef>
                <a:spcPts val="0"/>
              </a:spcBef>
            </a:pPr>
            <a:r>
              <a:rPr lang="en-US" altLang="zh-CN" sz="1600" dirty="0">
                <a:latin typeface="Montserrat" panose="020B0604020202020204" charset="0"/>
              </a:rPr>
              <a:t>We use a squared loss term for each of </a:t>
            </a:r>
            <a:r>
              <a:rPr lang="en-US" altLang="zh-CN" sz="1600" dirty="0" smtClean="0">
                <a:latin typeface="Montserrat" panose="020B0604020202020204" charset="0"/>
              </a:rPr>
              <a:t>the</a:t>
            </a:r>
            <a:r>
              <a:rPr lang="en-US" altLang="zh-CN" sz="1600" dirty="0">
                <a:latin typeface="Montserrat" panose="020B0604020202020204" charset="0"/>
              </a:rPr>
              <a:t>7 outputs of the CNN as in </a:t>
            </a:r>
            <a:r>
              <a:rPr lang="en-US" altLang="zh-CN" sz="1600" dirty="0" smtClean="0">
                <a:latin typeface="Montserrat" panose="020B0604020202020204" charset="0"/>
              </a:rPr>
              <a:t>YOLO. </a:t>
            </a:r>
            <a:r>
              <a:rPr lang="en-US" altLang="zh-CN" sz="1600" dirty="0">
                <a:latin typeface="Montserrat" panose="020B0604020202020204" charset="0"/>
              </a:rPr>
              <a:t>If a </a:t>
            </a:r>
            <a:r>
              <a:rPr lang="en-US" altLang="zh-CN" sz="1600" dirty="0" smtClean="0">
                <a:latin typeface="Montserrat" panose="020B0604020202020204" charset="0"/>
              </a:rPr>
              <a:t>cell does </a:t>
            </a:r>
            <a:r>
              <a:rPr lang="en-US" altLang="zh-CN" sz="1600" dirty="0">
                <a:latin typeface="Montserrat" panose="020B0604020202020204" charset="0"/>
              </a:rPr>
              <a:t>not contain a ground-truth word, the loss ignores </a:t>
            </a:r>
            <a:r>
              <a:rPr lang="en-US" altLang="zh-CN" sz="1600" dirty="0" smtClean="0">
                <a:latin typeface="Montserrat" panose="020B0604020202020204" charset="0"/>
              </a:rPr>
              <a:t>all parameters </a:t>
            </a:r>
            <a:r>
              <a:rPr lang="en-US" altLang="zh-CN" sz="1600" dirty="0">
                <a:latin typeface="Montserrat" panose="020B0604020202020204" charset="0"/>
              </a:rPr>
              <a:t>but c (text/no-text)</a:t>
            </a:r>
          </a:p>
          <a:p>
            <a:pPr marL="457200" indent="-457200">
              <a:spcBef>
                <a:spcPts val="0"/>
              </a:spcBef>
            </a:pPr>
            <a:endParaRPr lang="en-US" sz="1600" dirty="0">
              <a:latin typeface="Montserrat" panose="020B0604020202020204" charset="0"/>
            </a:endParaRPr>
          </a:p>
          <a:p>
            <a:pPr marL="457200" indent="-457200">
              <a:spcBef>
                <a:spcPts val="0"/>
              </a:spcBef>
            </a:pPr>
            <a:endParaRPr lang="en-US" sz="1600" dirty="0">
              <a:latin typeface="Montserrat" panose="020B0604020202020204" charset="0"/>
            </a:endParaRPr>
          </a:p>
        </p:txBody>
      </p:sp>
    </p:spTree>
    <p:extLst>
      <p:ext uri="{BB962C8B-B14F-4D97-AF65-F5344CB8AC3E}">
        <p14:creationId xmlns:p14="http://schemas.microsoft.com/office/powerpoint/2010/main" val="4104023346"/>
      </p:ext>
    </p:extLst>
  </p:cSld>
  <p:clrMapOvr>
    <a:masterClrMapping/>
  </p:clrMapOvr>
  <p:transition spd="slow">
    <p:cu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sz="2400" dirty="0"/>
              <a:t>Synthetic Data for Text Localization in Natural Images</a:t>
            </a:r>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sz="1600" dirty="0" smtClean="0">
                <a:latin typeface="Montserrat" panose="020B0604020202020204" charset="0"/>
              </a:rPr>
              <a:t>Result</a:t>
            </a:r>
          </a:p>
          <a:p>
            <a:pPr marL="457200" indent="-457200">
              <a:spcBef>
                <a:spcPts val="0"/>
              </a:spcBef>
            </a:pPr>
            <a:endParaRPr lang="en-US" altLang="zh-CN" sz="1600" dirty="0">
              <a:latin typeface="Montserrat" panose="020B0604020202020204" charset="0"/>
            </a:endParaRPr>
          </a:p>
          <a:p>
            <a:pPr marL="457200" indent="-457200">
              <a:spcBef>
                <a:spcPts val="0"/>
              </a:spcBef>
            </a:pPr>
            <a:endParaRPr lang="en-US" altLang="zh-CN" sz="1600" dirty="0" smtClean="0">
              <a:latin typeface="Montserrat" panose="020B0604020202020204" charset="0"/>
            </a:endParaRPr>
          </a:p>
          <a:p>
            <a:pPr marL="457200" indent="-457200">
              <a:spcBef>
                <a:spcPts val="0"/>
              </a:spcBef>
            </a:pPr>
            <a:endParaRPr lang="en-US" altLang="zh-CN" sz="1600" dirty="0">
              <a:latin typeface="Montserrat" panose="020B0604020202020204" charset="0"/>
            </a:endParaRPr>
          </a:p>
          <a:p>
            <a:pPr marL="457200" indent="-457200">
              <a:spcBef>
                <a:spcPts val="0"/>
              </a:spcBef>
            </a:pPr>
            <a:endParaRPr lang="en-US" altLang="zh-CN" sz="1600" dirty="0" smtClean="0">
              <a:latin typeface="Montserrat" panose="020B0604020202020204" charset="0"/>
            </a:endParaRPr>
          </a:p>
          <a:p>
            <a:pPr marL="457200" indent="-457200">
              <a:spcBef>
                <a:spcPts val="0"/>
              </a:spcBef>
            </a:pPr>
            <a:endParaRPr lang="en-US" altLang="zh-CN" sz="1600" dirty="0">
              <a:latin typeface="Montserrat" panose="020B0604020202020204" charset="0"/>
            </a:endParaRPr>
          </a:p>
          <a:p>
            <a:pPr marL="457200" indent="-457200">
              <a:spcBef>
                <a:spcPts val="0"/>
              </a:spcBef>
            </a:pPr>
            <a:endParaRPr lang="en-US" altLang="zh-CN" sz="1600" dirty="0" smtClean="0">
              <a:latin typeface="Montserrat" panose="020B0604020202020204" charset="0"/>
            </a:endParaRPr>
          </a:p>
          <a:p>
            <a:pPr marL="457200" indent="-457200">
              <a:spcBef>
                <a:spcPts val="0"/>
              </a:spcBef>
            </a:pPr>
            <a:endParaRPr lang="en-US" altLang="zh-CN" sz="1600" dirty="0">
              <a:latin typeface="Montserrat" panose="020B0604020202020204" charset="0"/>
            </a:endParaRPr>
          </a:p>
          <a:p>
            <a:pPr marL="457200" indent="-457200">
              <a:spcBef>
                <a:spcPts val="0"/>
              </a:spcBef>
            </a:pPr>
            <a:endParaRPr lang="en-US" altLang="zh-CN" sz="1600" dirty="0" smtClean="0">
              <a:latin typeface="Montserrat" panose="020B0604020202020204" charset="0"/>
            </a:endParaRPr>
          </a:p>
          <a:p>
            <a:pPr marL="457200" indent="-457200">
              <a:spcBef>
                <a:spcPts val="0"/>
              </a:spcBef>
            </a:pPr>
            <a:endParaRPr lang="en-US" altLang="zh-CN" sz="1600" dirty="0">
              <a:latin typeface="Montserrat" panose="020B0604020202020204" charset="0"/>
            </a:endParaRPr>
          </a:p>
          <a:p>
            <a:pPr marL="457200" indent="-457200">
              <a:spcBef>
                <a:spcPts val="0"/>
              </a:spcBef>
            </a:pPr>
            <a:endParaRPr lang="en-US" altLang="zh-CN" sz="1600" dirty="0" smtClean="0">
              <a:latin typeface="Montserrat" panose="020B0604020202020204" charset="0"/>
            </a:endParaRPr>
          </a:p>
          <a:p>
            <a:pPr marL="457200" indent="-457200">
              <a:spcBef>
                <a:spcPts val="0"/>
              </a:spcBef>
            </a:pPr>
            <a:r>
              <a:rPr lang="en-US" altLang="zh-CN" sz="1600" dirty="0" smtClean="0">
                <a:latin typeface="Montserrat" panose="020B0604020202020204" charset="0"/>
              </a:rPr>
              <a:t>Single-scale</a:t>
            </a:r>
          </a:p>
          <a:p>
            <a:pPr marL="457200" indent="-457200">
              <a:spcBef>
                <a:spcPts val="0"/>
              </a:spcBef>
            </a:pPr>
            <a:r>
              <a:rPr lang="en-US" altLang="zh-CN" sz="1600" dirty="0" smtClean="0">
                <a:latin typeface="Montserrat" panose="020B0604020202020204" charset="0"/>
              </a:rPr>
              <a:t>Multi-scale</a:t>
            </a:r>
          </a:p>
          <a:p>
            <a:pPr marL="457200" indent="-457200">
              <a:spcBef>
                <a:spcPts val="0"/>
              </a:spcBef>
            </a:pPr>
            <a:r>
              <a:rPr lang="en-US" altLang="zh-CN" sz="1600" dirty="0" smtClean="0">
                <a:latin typeface="Montserrat" panose="020B0604020202020204" charset="0"/>
              </a:rPr>
              <a:t>Multi-scale + Post-filtering</a:t>
            </a:r>
          </a:p>
          <a:p>
            <a:pPr marL="457200" indent="-457200">
              <a:spcBef>
                <a:spcPts val="0"/>
              </a:spcBef>
            </a:pPr>
            <a:r>
              <a:rPr lang="en-US" altLang="zh-CN" sz="1600" dirty="0">
                <a:latin typeface="Montserrat" panose="020B0604020202020204" charset="0"/>
              </a:rPr>
              <a:t>Multi-scale + </a:t>
            </a:r>
            <a:r>
              <a:rPr lang="en-US" altLang="zh-CN" sz="1600" dirty="0" smtClean="0">
                <a:latin typeface="Montserrat" panose="020B0604020202020204" charset="0"/>
              </a:rPr>
              <a:t>Post-filtering + low recall</a:t>
            </a:r>
            <a:endParaRPr lang="en-US" altLang="zh-CN" sz="1600" dirty="0">
              <a:latin typeface="Montserrat" panose="020B0604020202020204" charset="0"/>
            </a:endParaRPr>
          </a:p>
          <a:p>
            <a:pPr marL="457200" indent="-457200">
              <a:spcBef>
                <a:spcPts val="0"/>
              </a:spcBef>
            </a:pPr>
            <a:r>
              <a:rPr lang="en-US" altLang="zh-CN" sz="1600" dirty="0" smtClean="0">
                <a:latin typeface="Montserrat" panose="020B0604020202020204" charset="0"/>
              </a:rPr>
              <a:t>The result is not ideal if not adopting post processing</a:t>
            </a:r>
            <a:endParaRPr lang="en-US" altLang="zh-CN" sz="1600" dirty="0">
              <a:latin typeface="Montserrat" panose="020B0604020202020204" charset="0"/>
            </a:endParaRPr>
          </a:p>
          <a:p>
            <a:pPr marL="457200" indent="-457200">
              <a:spcBef>
                <a:spcPts val="0"/>
              </a:spcBef>
            </a:pPr>
            <a:endParaRPr lang="en-US" sz="1600" dirty="0">
              <a:latin typeface="Montserrat" panose="020B0604020202020204" charset="0"/>
            </a:endParaRPr>
          </a:p>
          <a:p>
            <a:pPr marL="457200" indent="-457200">
              <a:spcBef>
                <a:spcPts val="0"/>
              </a:spcBef>
            </a:pPr>
            <a:endParaRPr lang="en-US" sz="1600" dirty="0">
              <a:latin typeface="Montserrat" panose="020B0604020202020204" charset="0"/>
            </a:endParaRPr>
          </a:p>
        </p:txBody>
      </p:sp>
      <p:pic>
        <p:nvPicPr>
          <p:cNvPr id="2" name="图片 1"/>
          <p:cNvPicPr>
            <a:picLocks noChangeAspect="1"/>
          </p:cNvPicPr>
          <p:nvPr/>
        </p:nvPicPr>
        <p:blipFill>
          <a:blip r:embed="rId4"/>
          <a:stretch>
            <a:fillRect/>
          </a:stretch>
        </p:blipFill>
        <p:spPr>
          <a:xfrm>
            <a:off x="588873" y="1226898"/>
            <a:ext cx="7966253" cy="2369664"/>
          </a:xfrm>
          <a:prstGeom prst="rect">
            <a:avLst/>
          </a:prstGeom>
        </p:spPr>
      </p:pic>
    </p:spTree>
    <p:extLst>
      <p:ext uri="{BB962C8B-B14F-4D97-AF65-F5344CB8AC3E}">
        <p14:creationId xmlns:p14="http://schemas.microsoft.com/office/powerpoint/2010/main" val="2321788479"/>
      </p:ext>
    </p:extLst>
  </p:cSld>
  <p:clrMapOvr>
    <a:masterClrMapping/>
  </p:clrMapOvr>
  <p:transition spd="slow">
    <p:cu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sz="2400" dirty="0"/>
              <a:t>Synthetic Data for Text Localization in Natural Images</a:t>
            </a:r>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altLang="zh-CN" sz="1600" dirty="0" smtClean="0">
                <a:latin typeface="Montserrat" panose="020B0604020202020204" charset="0"/>
              </a:rPr>
              <a:t>Generate synthetic data through an elegant way instead of adopting 3D engine</a:t>
            </a:r>
          </a:p>
          <a:p>
            <a:pPr marL="457200" indent="-457200">
              <a:spcBef>
                <a:spcPts val="0"/>
              </a:spcBef>
            </a:pPr>
            <a:endParaRPr lang="en-US" altLang="zh-CN" sz="1600" dirty="0" smtClean="0">
              <a:latin typeface="Montserrat" panose="020B0604020202020204" charset="0"/>
            </a:endParaRPr>
          </a:p>
          <a:p>
            <a:pPr marL="457200" indent="-457200">
              <a:spcBef>
                <a:spcPts val="0"/>
              </a:spcBef>
            </a:pPr>
            <a:r>
              <a:rPr lang="en-US" altLang="zh-CN" sz="1600" dirty="0" smtClean="0">
                <a:latin typeface="Montserrat" panose="020B0604020202020204" charset="0"/>
              </a:rPr>
              <a:t>To detect text, seeing too much context may not be useful, in this paper, the author use a much smaller model rather than the popularized VGG-16</a:t>
            </a:r>
          </a:p>
          <a:p>
            <a:pPr marL="457200" indent="-457200">
              <a:spcBef>
                <a:spcPts val="0"/>
              </a:spcBef>
            </a:pPr>
            <a:endParaRPr lang="en-US" altLang="zh-CN" sz="1600" dirty="0" smtClean="0">
              <a:latin typeface="Montserrat" panose="020B0604020202020204" charset="0"/>
            </a:endParaRPr>
          </a:p>
          <a:p>
            <a:pPr marL="457200" indent="-457200">
              <a:spcBef>
                <a:spcPts val="0"/>
              </a:spcBef>
            </a:pPr>
            <a:r>
              <a:rPr lang="en-US" altLang="zh-CN" sz="1600" dirty="0" smtClean="0">
                <a:latin typeface="Montserrat" panose="020B0604020202020204" charset="0"/>
              </a:rPr>
              <a:t>Multi-scale fusing is an essential step for text detection</a:t>
            </a:r>
            <a:endParaRPr lang="en-US" altLang="zh-CN" sz="1600" dirty="0">
              <a:latin typeface="Montserrat" panose="020B0604020202020204" charset="0"/>
            </a:endParaRPr>
          </a:p>
          <a:p>
            <a:pPr marL="457200" indent="-457200">
              <a:spcBef>
                <a:spcPts val="0"/>
              </a:spcBef>
            </a:pPr>
            <a:endParaRPr lang="en-US" sz="1600" dirty="0">
              <a:latin typeface="Montserrat" panose="020B0604020202020204" charset="0"/>
            </a:endParaRPr>
          </a:p>
          <a:p>
            <a:pPr marL="457200" indent="-457200">
              <a:spcBef>
                <a:spcPts val="0"/>
              </a:spcBef>
            </a:pPr>
            <a:r>
              <a:rPr lang="en-US" sz="1600" dirty="0" smtClean="0">
                <a:latin typeface="Montserrat" panose="020B0604020202020204" charset="0"/>
              </a:rPr>
              <a:t>The text line aspect ratio varies a lot, detect the whole text line may not be a wise choice</a:t>
            </a:r>
          </a:p>
          <a:p>
            <a:pPr marL="457200" indent="-457200">
              <a:spcBef>
                <a:spcPts val="0"/>
              </a:spcBef>
            </a:pPr>
            <a:endParaRPr lang="en-US" sz="1600" dirty="0">
              <a:latin typeface="Montserrat" panose="020B0604020202020204" charset="0"/>
            </a:endParaRPr>
          </a:p>
          <a:p>
            <a:pPr marL="457200" indent="-457200">
              <a:spcBef>
                <a:spcPts val="0"/>
              </a:spcBef>
            </a:pPr>
            <a:r>
              <a:rPr lang="en-US" sz="1600" dirty="0" smtClean="0">
                <a:latin typeface="Montserrat" panose="020B0604020202020204" charset="0"/>
              </a:rPr>
              <a:t>The raw results without post process are actually not ideal in this paper</a:t>
            </a:r>
          </a:p>
          <a:p>
            <a:pPr marL="457200" indent="-457200">
              <a:spcBef>
                <a:spcPts val="0"/>
              </a:spcBef>
            </a:pPr>
            <a:endParaRPr lang="en-US" sz="1600" dirty="0">
              <a:latin typeface="Montserrat" panose="020B0604020202020204" charset="0"/>
            </a:endParaRPr>
          </a:p>
          <a:p>
            <a:pPr marL="457200" indent="-457200">
              <a:spcBef>
                <a:spcPts val="0"/>
              </a:spcBef>
            </a:pPr>
            <a:r>
              <a:rPr lang="en-US" sz="1600" dirty="0" smtClean="0">
                <a:latin typeface="Montserrat" panose="020B0604020202020204" charset="0"/>
              </a:rPr>
              <a:t>Most work on text detection still focuses on origin FCN and this structure hinders more delicate processing like </a:t>
            </a:r>
            <a:r>
              <a:rPr lang="en-US" sz="1600" dirty="0" err="1" smtClean="0">
                <a:latin typeface="Montserrat" panose="020B0604020202020204" charset="0"/>
              </a:rPr>
              <a:t>Densebox</a:t>
            </a:r>
            <a:r>
              <a:rPr lang="en-US" sz="1600" dirty="0" smtClean="0">
                <a:latin typeface="Montserrat" panose="020B0604020202020204" charset="0"/>
              </a:rPr>
              <a:t>, YOLO and FCRN</a:t>
            </a:r>
            <a:endParaRPr lang="en-US" sz="1600" dirty="0">
              <a:latin typeface="Montserrat" panose="020B0604020202020204" charset="0"/>
            </a:endParaRPr>
          </a:p>
        </p:txBody>
      </p:sp>
    </p:spTree>
    <p:extLst>
      <p:ext uri="{BB962C8B-B14F-4D97-AF65-F5344CB8AC3E}">
        <p14:creationId xmlns:p14="http://schemas.microsoft.com/office/powerpoint/2010/main" val="587446059"/>
      </p:ext>
    </p:extLst>
  </p:cSld>
  <p:clrMapOvr>
    <a:masterClrMapping/>
  </p:clrMapOvr>
  <p:transition spd="slow">
    <p:cu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82A2E"/>
        </a:solidFill>
        <a:effectLst/>
      </p:bgPr>
    </p:bg>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153470" y="821350"/>
            <a:ext cx="9020100" cy="1159799"/>
          </a:xfrm>
          <a:prstGeom prst="rect">
            <a:avLst/>
          </a:prstGeom>
          <a:noFill/>
          <a:ln>
            <a:noFill/>
          </a:ln>
        </p:spPr>
        <p:txBody>
          <a:bodyPr lIns="91425" tIns="91425" rIns="91425" bIns="91425" anchor="t" anchorCtr="0">
            <a:noAutofit/>
          </a:bodyPr>
          <a:lstStyle/>
          <a:p>
            <a:pPr lvl="0" rtl="0">
              <a:spcBef>
                <a:spcPts val="0"/>
              </a:spcBef>
              <a:buNone/>
            </a:pPr>
            <a:r>
              <a:rPr lang="en" sz="15000" dirty="0" smtClean="0"/>
              <a:t>THANKS</a:t>
            </a:r>
            <a:r>
              <a:rPr lang="en" sz="15000" dirty="0"/>
              <a:t>!</a:t>
            </a:r>
          </a:p>
        </p:txBody>
      </p:sp>
      <p:sp>
        <p:nvSpPr>
          <p:cNvPr id="303" name="Shape 303"/>
          <p:cNvSpPr txBox="1">
            <a:spLocks noGrp="1"/>
          </p:cNvSpPr>
          <p:nvPr>
            <p:ph type="subTitle" idx="4294967295"/>
          </p:nvPr>
        </p:nvSpPr>
        <p:spPr>
          <a:xfrm>
            <a:off x="866775" y="2990850"/>
            <a:ext cx="6412799" cy="1723500"/>
          </a:xfrm>
          <a:prstGeom prst="rect">
            <a:avLst/>
          </a:prstGeom>
          <a:noFill/>
          <a:ln>
            <a:noFill/>
          </a:ln>
        </p:spPr>
        <p:txBody>
          <a:bodyPr lIns="91425" tIns="91425" rIns="91425" bIns="91425" anchor="t" anchorCtr="0">
            <a:noAutofit/>
          </a:bodyPr>
          <a:lstStyle/>
          <a:p>
            <a:pPr lvl="0" rtl="0">
              <a:spcBef>
                <a:spcPts val="0"/>
              </a:spcBef>
              <a:buNone/>
            </a:pPr>
            <a:r>
              <a:rPr lang="en" sz="3600" b="1" dirty="0"/>
              <a:t>Any questions</a:t>
            </a:r>
            <a:r>
              <a:rPr lang="en" sz="3600" b="1" dirty="0" smtClean="0"/>
              <a:t>?</a:t>
            </a:r>
            <a:endParaRPr lang="en" sz="3600" b="1" dirty="0"/>
          </a:p>
        </p:txBody>
      </p:sp>
      <p:grpSp>
        <p:nvGrpSpPr>
          <p:cNvPr id="5" name="Shape 758"/>
          <p:cNvGrpSpPr/>
          <p:nvPr/>
        </p:nvGrpSpPr>
        <p:grpSpPr>
          <a:xfrm>
            <a:off x="473482" y="357744"/>
            <a:ext cx="433992" cy="422729"/>
            <a:chOff x="5916675" y="927975"/>
            <a:chExt cx="516350" cy="502950"/>
          </a:xfrm>
        </p:grpSpPr>
        <p:sp>
          <p:nvSpPr>
            <p:cNvPr id="6" name="Shape 759"/>
            <p:cNvSpPr/>
            <p:nvPr/>
          </p:nvSpPr>
          <p:spPr>
            <a:xfrm>
              <a:off x="5916675" y="927975"/>
              <a:ext cx="516350" cy="502950"/>
            </a:xfrm>
            <a:custGeom>
              <a:avLst/>
              <a:gdLst/>
              <a:ahLst/>
              <a:cxnLst/>
              <a:rect l="0" t="0" r="0" b="0"/>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FFF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 name="Shape 760"/>
            <p:cNvSpPr/>
            <p:nvPr/>
          </p:nvSpPr>
          <p:spPr>
            <a:xfrm>
              <a:off x="6006800" y="1011375"/>
              <a:ext cx="336125" cy="336125"/>
            </a:xfrm>
            <a:custGeom>
              <a:avLst/>
              <a:gdLst/>
              <a:ahLst/>
              <a:cxnLst/>
              <a:rect l="0" t="0" r="0" b="0"/>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FFF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8" name="Shape 767"/>
          <p:cNvSpPr/>
          <p:nvPr/>
        </p:nvSpPr>
        <p:spPr>
          <a:xfrm>
            <a:off x="665643" y="594121"/>
            <a:ext cx="402263" cy="227229"/>
          </a:xfrm>
          <a:custGeom>
            <a:avLst/>
            <a:gdLst/>
            <a:ahLst/>
            <a:cxnLst/>
            <a:rect l="0" t="0" r="0" b="0"/>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FFFF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US" altLang="zh-CN" dirty="0" smtClean="0"/>
              <a:t>Previous Reports</a:t>
            </a:r>
            <a:endParaRPr lang="en" dirty="0"/>
          </a:p>
        </p:txBody>
      </p:sp>
      <p:sp>
        <p:nvSpPr>
          <p:cNvPr id="303" name="Shape 303"/>
          <p:cNvSpPr txBox="1">
            <a:spLocks noGrp="1"/>
          </p:cNvSpPr>
          <p:nvPr>
            <p:ph type="subTitle" idx="4294967295"/>
          </p:nvPr>
        </p:nvSpPr>
        <p:spPr>
          <a:xfrm>
            <a:off x="0" y="993342"/>
            <a:ext cx="9144000" cy="4150158"/>
          </a:xfrm>
          <a:prstGeom prst="rect">
            <a:avLst/>
          </a:prstGeom>
          <a:noFill/>
          <a:ln>
            <a:noFill/>
          </a:ln>
        </p:spPr>
        <p:txBody>
          <a:bodyPr lIns="91425" tIns="91425" rIns="91425" bIns="91425" anchor="t" anchorCtr="0">
            <a:noAutofit/>
          </a:bodyPr>
          <a:lstStyle/>
          <a:p>
            <a:pPr marL="457200" indent="-457200">
              <a:spcBef>
                <a:spcPts val="0"/>
              </a:spcBef>
            </a:pPr>
            <a:r>
              <a:rPr lang="en-US" altLang="zh-CN" sz="2800" dirty="0" smtClean="0">
                <a:latin typeface="Montserrat" panose="020B0604020202020204" charset="0"/>
              </a:rPr>
              <a:t>Object detection (CNN based)</a:t>
            </a:r>
          </a:p>
          <a:p>
            <a:pPr marL="457200" lvl="1" indent="-457200">
              <a:spcBef>
                <a:spcPts val="0"/>
              </a:spcBef>
            </a:pPr>
            <a:r>
              <a:rPr lang="en-US" altLang="zh-CN" sz="2800" dirty="0" smtClean="0">
                <a:latin typeface="Montserrat" panose="020B0604020202020204" charset="0"/>
              </a:rPr>
              <a:t>Proposal based</a:t>
            </a:r>
          </a:p>
          <a:p>
            <a:pPr marL="457200" lvl="3" indent="-457200">
              <a:spcBef>
                <a:spcPts val="0"/>
              </a:spcBef>
            </a:pPr>
            <a:r>
              <a:rPr lang="en-US" altLang="zh-CN" sz="2000" dirty="0" smtClean="0">
                <a:latin typeface="Montserrat" panose="020B0604020202020204" charset="0"/>
              </a:rPr>
              <a:t>RCNN-&gt;SPP-&gt;Fast-&gt;Faster</a:t>
            </a:r>
          </a:p>
          <a:p>
            <a:pPr marL="457200" lvl="3" indent="-457200">
              <a:spcBef>
                <a:spcPts val="0"/>
              </a:spcBef>
            </a:pPr>
            <a:endParaRPr lang="en-US" altLang="zh-CN" sz="2800" dirty="0" smtClean="0">
              <a:latin typeface="Montserrat" panose="020B0604020202020204" charset="0"/>
            </a:endParaRPr>
          </a:p>
          <a:p>
            <a:pPr marL="457200" lvl="1" indent="-457200">
              <a:spcBef>
                <a:spcPts val="0"/>
              </a:spcBef>
            </a:pPr>
            <a:endParaRPr lang="en-US" altLang="zh-CN" sz="2800" dirty="0" smtClean="0">
              <a:latin typeface="Montserrat" panose="020B0604020202020204" charset="0"/>
            </a:endParaRPr>
          </a:p>
          <a:p>
            <a:pPr marL="457200" lvl="1" indent="-457200">
              <a:spcBef>
                <a:spcPts val="0"/>
              </a:spcBef>
            </a:pPr>
            <a:endParaRPr lang="en-US" altLang="zh-CN" sz="2800" dirty="0">
              <a:latin typeface="Montserrat" panose="020B0604020202020204" charset="0"/>
            </a:endParaRPr>
          </a:p>
          <a:p>
            <a:pPr marL="457200" lvl="1" indent="-457200">
              <a:spcBef>
                <a:spcPts val="0"/>
              </a:spcBef>
            </a:pPr>
            <a:endParaRPr lang="en-US" altLang="zh-CN" sz="2800" dirty="0" smtClean="0">
              <a:latin typeface="Montserrat" panose="020B0604020202020204" charset="0"/>
            </a:endParaRPr>
          </a:p>
          <a:p>
            <a:pPr marL="457200" lvl="1" indent="-457200">
              <a:spcBef>
                <a:spcPts val="0"/>
              </a:spcBef>
            </a:pPr>
            <a:r>
              <a:rPr lang="en-US" altLang="zh-CN" sz="2800" dirty="0" smtClean="0">
                <a:latin typeface="Montserrat" panose="020B0604020202020204" charset="0"/>
              </a:rPr>
              <a:t>Sliding window based</a:t>
            </a:r>
          </a:p>
          <a:p>
            <a:pPr marL="457200" lvl="3" indent="-457200">
              <a:spcBef>
                <a:spcPts val="0"/>
              </a:spcBef>
            </a:pPr>
            <a:r>
              <a:rPr lang="en-US" altLang="zh-CN" sz="2000" dirty="0" err="1" smtClean="0">
                <a:latin typeface="Montserrat" panose="020B0604020202020204" charset="0"/>
              </a:rPr>
              <a:t>Densebox</a:t>
            </a:r>
            <a:r>
              <a:rPr lang="en-US" altLang="zh-CN" sz="2000" dirty="0" smtClean="0">
                <a:latin typeface="Montserrat" panose="020B0604020202020204" charset="0"/>
              </a:rPr>
              <a:t>, YOLO, etc.</a:t>
            </a:r>
            <a:endParaRPr lang="en" altLang="zh-CN" sz="2000" dirty="0" smtClean="0">
              <a:latin typeface="Montserrat" panose="020B0604020202020204" charset="0"/>
            </a:endParaRPr>
          </a:p>
          <a:p>
            <a:pPr marL="457200" indent="-457200">
              <a:spcBef>
                <a:spcPts val="0"/>
              </a:spcBef>
            </a:pPr>
            <a:endParaRPr lang="en" sz="3200" dirty="0" smtClean="0">
              <a:latin typeface="Montserrat" panose="020B0604020202020204" charset="0"/>
            </a:endParaRPr>
          </a:p>
          <a:p>
            <a:pPr lvl="0" rtl="0">
              <a:spcBef>
                <a:spcPts val="0"/>
              </a:spcBef>
              <a:buNone/>
            </a:pPr>
            <a:endParaRPr lang="en" sz="3200" dirty="0" smtClean="0">
              <a:latin typeface="Montserrat" panose="020B0604020202020204" charset="0"/>
            </a:endParaRPr>
          </a:p>
        </p:txBody>
      </p:sp>
      <p:pic>
        <p:nvPicPr>
          <p:cNvPr id="2" name="图片 1"/>
          <p:cNvPicPr>
            <a:picLocks noChangeAspect="1"/>
          </p:cNvPicPr>
          <p:nvPr/>
        </p:nvPicPr>
        <p:blipFill>
          <a:blip r:embed="rId4"/>
          <a:stretch>
            <a:fillRect/>
          </a:stretch>
        </p:blipFill>
        <p:spPr>
          <a:xfrm>
            <a:off x="1856419" y="2254790"/>
            <a:ext cx="4907211" cy="1627262"/>
          </a:xfrm>
          <a:prstGeom prst="rect">
            <a:avLst/>
          </a:prstGeom>
        </p:spPr>
      </p:pic>
    </p:spTree>
    <p:extLst>
      <p:ext uri="{BB962C8B-B14F-4D97-AF65-F5344CB8AC3E}">
        <p14:creationId xmlns:p14="http://schemas.microsoft.com/office/powerpoint/2010/main" val="4179820328"/>
      </p:ext>
    </p:extLst>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altLang="zh-CN" sz="5400" dirty="0"/>
              <a:t>Previous Reports</a:t>
            </a:r>
            <a:endParaRPr lang="en" sz="5400" dirty="0"/>
          </a:p>
        </p:txBody>
      </p:sp>
      <p:sp>
        <p:nvSpPr>
          <p:cNvPr id="303" name="Shape 303"/>
          <p:cNvSpPr txBox="1">
            <a:spLocks noGrp="1"/>
          </p:cNvSpPr>
          <p:nvPr>
            <p:ph type="subTitle" idx="4294967295"/>
          </p:nvPr>
        </p:nvSpPr>
        <p:spPr>
          <a:xfrm>
            <a:off x="0" y="1159798"/>
            <a:ext cx="9144000" cy="3983701"/>
          </a:xfrm>
          <a:prstGeom prst="rect">
            <a:avLst/>
          </a:prstGeom>
          <a:noFill/>
          <a:ln>
            <a:noFill/>
          </a:ln>
        </p:spPr>
        <p:txBody>
          <a:bodyPr lIns="91425" tIns="91425" rIns="91425" bIns="91425" anchor="t" anchorCtr="0">
            <a:noAutofit/>
          </a:bodyPr>
          <a:lstStyle/>
          <a:p>
            <a:pPr marL="457200" indent="-457200">
              <a:spcBef>
                <a:spcPts val="0"/>
              </a:spcBef>
            </a:pPr>
            <a:endParaRPr lang="en" altLang="zh-CN" sz="3200" dirty="0">
              <a:latin typeface="Montserrat" panose="020B0604020202020204" charset="0"/>
            </a:endParaRPr>
          </a:p>
          <a:p>
            <a:pPr marL="457200" indent="-457200">
              <a:spcBef>
                <a:spcPts val="0"/>
              </a:spcBef>
            </a:pPr>
            <a:endParaRPr lang="en" sz="3200" dirty="0" smtClean="0">
              <a:latin typeface="Montserrat" panose="020B0604020202020204" charset="0"/>
            </a:endParaRPr>
          </a:p>
          <a:p>
            <a:pPr lvl="0" rtl="0">
              <a:spcBef>
                <a:spcPts val="0"/>
              </a:spcBef>
              <a:buNone/>
            </a:pPr>
            <a:endParaRPr lang="en" sz="3200" dirty="0" smtClean="0">
              <a:latin typeface="Montserrat" panose="020B0604020202020204" charset="0"/>
            </a:endParaRPr>
          </a:p>
        </p:txBody>
      </p:sp>
      <p:pic>
        <p:nvPicPr>
          <p:cNvPr id="2" name="图片 1"/>
          <p:cNvPicPr>
            <a:picLocks noChangeAspect="1"/>
          </p:cNvPicPr>
          <p:nvPr/>
        </p:nvPicPr>
        <p:blipFill>
          <a:blip r:embed="rId4"/>
          <a:stretch>
            <a:fillRect/>
          </a:stretch>
        </p:blipFill>
        <p:spPr>
          <a:xfrm>
            <a:off x="638931" y="985235"/>
            <a:ext cx="7342187" cy="4158265"/>
          </a:xfrm>
          <a:prstGeom prst="rect">
            <a:avLst/>
          </a:prstGeom>
        </p:spPr>
      </p:pic>
    </p:spTree>
    <p:extLst>
      <p:ext uri="{BB962C8B-B14F-4D97-AF65-F5344CB8AC3E}">
        <p14:creationId xmlns:p14="http://schemas.microsoft.com/office/powerpoint/2010/main" val="1841470693"/>
      </p:ext>
    </p:extLst>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a:r>
              <a:rPr lang="en-US" altLang="zh-CN" sz="5400" dirty="0"/>
              <a:t>Previous Reports</a:t>
            </a:r>
            <a:endParaRPr lang="en" sz="5400" dirty="0"/>
          </a:p>
        </p:txBody>
      </p:sp>
      <p:sp>
        <p:nvSpPr>
          <p:cNvPr id="303" name="Shape 303"/>
          <p:cNvSpPr txBox="1">
            <a:spLocks noGrp="1"/>
          </p:cNvSpPr>
          <p:nvPr>
            <p:ph type="subTitle" idx="4294967295"/>
          </p:nvPr>
        </p:nvSpPr>
        <p:spPr>
          <a:xfrm>
            <a:off x="0" y="1159798"/>
            <a:ext cx="9144000" cy="3983701"/>
          </a:xfrm>
          <a:prstGeom prst="rect">
            <a:avLst/>
          </a:prstGeom>
          <a:noFill/>
          <a:ln>
            <a:noFill/>
          </a:ln>
        </p:spPr>
        <p:txBody>
          <a:bodyPr lIns="91425" tIns="91425" rIns="91425" bIns="91425" anchor="t" anchorCtr="0">
            <a:noAutofit/>
          </a:bodyPr>
          <a:lstStyle/>
          <a:p>
            <a:pPr marL="457200" indent="-457200">
              <a:spcBef>
                <a:spcPts val="0"/>
              </a:spcBef>
            </a:pPr>
            <a:endParaRPr lang="en" altLang="zh-CN" sz="3200" dirty="0">
              <a:latin typeface="Montserrat" panose="020B0604020202020204" charset="0"/>
            </a:endParaRPr>
          </a:p>
          <a:p>
            <a:pPr marL="457200" indent="-457200">
              <a:spcBef>
                <a:spcPts val="0"/>
              </a:spcBef>
            </a:pPr>
            <a:endParaRPr lang="en" sz="3200" dirty="0" smtClean="0">
              <a:latin typeface="Montserrat" panose="020B0604020202020204" charset="0"/>
            </a:endParaRPr>
          </a:p>
          <a:p>
            <a:pPr lvl="0" rtl="0">
              <a:spcBef>
                <a:spcPts val="0"/>
              </a:spcBef>
              <a:buNone/>
            </a:pPr>
            <a:endParaRPr lang="en" sz="3200" dirty="0" smtClean="0">
              <a:latin typeface="Montserrat" panose="020B0604020202020204" charset="0"/>
            </a:endParaRPr>
          </a:p>
        </p:txBody>
      </p:sp>
      <p:pic>
        <p:nvPicPr>
          <p:cNvPr id="3" name="图片 2"/>
          <p:cNvPicPr>
            <a:picLocks noChangeAspect="1"/>
          </p:cNvPicPr>
          <p:nvPr/>
        </p:nvPicPr>
        <p:blipFill>
          <a:blip r:embed="rId4"/>
          <a:stretch>
            <a:fillRect/>
          </a:stretch>
        </p:blipFill>
        <p:spPr>
          <a:xfrm>
            <a:off x="873937" y="962381"/>
            <a:ext cx="7396125" cy="4181119"/>
          </a:xfrm>
          <a:prstGeom prst="rect">
            <a:avLst/>
          </a:prstGeom>
        </p:spPr>
      </p:pic>
    </p:spTree>
    <p:extLst>
      <p:ext uri="{BB962C8B-B14F-4D97-AF65-F5344CB8AC3E}">
        <p14:creationId xmlns:p14="http://schemas.microsoft.com/office/powerpoint/2010/main" val="3151928053"/>
      </p:ext>
    </p:extLst>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1159798"/>
            <a:ext cx="9144000" cy="3983701"/>
          </a:xfrm>
          <a:prstGeom prst="rect">
            <a:avLst/>
          </a:prstGeom>
          <a:noFill/>
          <a:ln>
            <a:noFill/>
          </a:ln>
        </p:spPr>
        <p:txBody>
          <a:bodyPr lIns="91425" tIns="91425" rIns="91425" bIns="91425" anchor="t" anchorCtr="0">
            <a:noAutofit/>
          </a:bodyPr>
          <a:lstStyle/>
          <a:p>
            <a:pPr marL="457200" indent="-457200">
              <a:spcBef>
                <a:spcPts val="0"/>
              </a:spcBef>
            </a:pPr>
            <a:r>
              <a:rPr lang="en-US" altLang="zh-CN" sz="3200" dirty="0">
                <a:latin typeface="Montserrat" panose="020B0604020202020204" charset="0"/>
              </a:rPr>
              <a:t>You Only Look </a:t>
            </a:r>
            <a:r>
              <a:rPr lang="en-US" altLang="zh-CN" sz="3200" dirty="0" smtClean="0">
                <a:latin typeface="Montserrat" panose="020B0604020202020204" charset="0"/>
              </a:rPr>
              <a:t>Once: Unified</a:t>
            </a:r>
            <a:r>
              <a:rPr lang="en-US" altLang="zh-CN" sz="3200" dirty="0">
                <a:latin typeface="Montserrat" panose="020B0604020202020204" charset="0"/>
              </a:rPr>
              <a:t>, Real-Time Object </a:t>
            </a:r>
            <a:r>
              <a:rPr lang="en-US" altLang="zh-CN" sz="3200" dirty="0" smtClean="0">
                <a:latin typeface="Montserrat" panose="020B0604020202020204" charset="0"/>
              </a:rPr>
              <a:t>Detection (8</a:t>
            </a:r>
            <a:r>
              <a:rPr lang="en-US" altLang="zh-CN" sz="3200" baseline="30000" dirty="0" smtClean="0">
                <a:latin typeface="Montserrat" panose="020B0604020202020204" charset="0"/>
              </a:rPr>
              <a:t>th</a:t>
            </a:r>
            <a:r>
              <a:rPr lang="en-US" altLang="zh-CN" sz="3200" dirty="0" smtClean="0">
                <a:latin typeface="Montserrat" panose="020B0604020202020204" charset="0"/>
              </a:rPr>
              <a:t> Jun 2015)</a:t>
            </a:r>
          </a:p>
          <a:p>
            <a:pPr marL="457200" lvl="1" indent="-457200">
              <a:spcBef>
                <a:spcPts val="0"/>
              </a:spcBef>
            </a:pPr>
            <a:r>
              <a:rPr lang="en-US" altLang="zh-CN" sz="2400" dirty="0" smtClean="0">
                <a:latin typeface="Montserrat" panose="020B0604020202020204" charset="0"/>
              </a:rPr>
              <a:t>Authors</a:t>
            </a:r>
            <a:r>
              <a:rPr lang="en-US" altLang="zh-CN" sz="2400" dirty="0">
                <a:latin typeface="Montserrat" panose="020B0604020202020204" charset="0"/>
              </a:rPr>
              <a:t>: Joseph </a:t>
            </a:r>
            <a:r>
              <a:rPr lang="en-US" altLang="zh-CN" sz="2400" dirty="0" err="1" smtClean="0">
                <a:latin typeface="Montserrat" panose="020B0604020202020204" charset="0"/>
              </a:rPr>
              <a:t>Redmon</a:t>
            </a:r>
            <a:r>
              <a:rPr lang="en-US" altLang="zh-CN" sz="2400" dirty="0">
                <a:latin typeface="Montserrat" panose="020B0604020202020204" charset="0"/>
              </a:rPr>
              <a:t>, Santosh </a:t>
            </a:r>
            <a:r>
              <a:rPr lang="en-US" altLang="zh-CN" sz="2400" dirty="0" err="1" smtClean="0">
                <a:latin typeface="Montserrat" panose="020B0604020202020204" charset="0"/>
              </a:rPr>
              <a:t>Divvala</a:t>
            </a:r>
            <a:r>
              <a:rPr lang="en-US" altLang="zh-CN" sz="2400" dirty="0">
                <a:latin typeface="Montserrat" panose="020B0604020202020204" charset="0"/>
              </a:rPr>
              <a:t>, </a:t>
            </a:r>
            <a:r>
              <a:rPr lang="en-US" altLang="zh-CN" sz="2400" dirty="0">
                <a:solidFill>
                  <a:srgbClr val="FF0000"/>
                </a:solidFill>
                <a:latin typeface="Montserrat" panose="020B0604020202020204" charset="0"/>
              </a:rPr>
              <a:t>Ross </a:t>
            </a:r>
            <a:r>
              <a:rPr lang="en-US" altLang="zh-CN" sz="2400" dirty="0" err="1" smtClean="0">
                <a:solidFill>
                  <a:srgbClr val="FF0000"/>
                </a:solidFill>
                <a:latin typeface="Montserrat" panose="020B0604020202020204" charset="0"/>
              </a:rPr>
              <a:t>Girshick</a:t>
            </a:r>
            <a:r>
              <a:rPr lang="en-US" altLang="zh-CN" sz="2400" dirty="0" smtClean="0">
                <a:latin typeface="Montserrat" panose="020B0604020202020204" charset="0"/>
              </a:rPr>
              <a:t>, Ali </a:t>
            </a:r>
            <a:r>
              <a:rPr lang="en-US" altLang="zh-CN" sz="2400" dirty="0" err="1" smtClean="0">
                <a:latin typeface="Montserrat" panose="020B0604020202020204" charset="0"/>
              </a:rPr>
              <a:t>Farhadi</a:t>
            </a:r>
            <a:endParaRPr lang="en-US" altLang="zh-CN" sz="2400" dirty="0" smtClean="0">
              <a:latin typeface="Montserrat" panose="020B0604020202020204" charset="0"/>
            </a:endParaRPr>
          </a:p>
          <a:p>
            <a:pPr marL="457200" lvl="1" indent="-457200">
              <a:spcBef>
                <a:spcPts val="0"/>
              </a:spcBef>
            </a:pPr>
            <a:r>
              <a:rPr lang="en-US" altLang="zh-CN" sz="2400" dirty="0">
                <a:latin typeface="Montserrat" panose="020B0604020202020204" charset="0"/>
              </a:rPr>
              <a:t>Ross </a:t>
            </a:r>
            <a:r>
              <a:rPr lang="en-US" altLang="zh-CN" sz="2400" dirty="0" err="1" smtClean="0">
                <a:latin typeface="Montserrat" panose="020B0604020202020204" charset="0"/>
              </a:rPr>
              <a:t>Girshick</a:t>
            </a:r>
            <a:r>
              <a:rPr lang="en-US" altLang="zh-CN" sz="2400" dirty="0">
                <a:latin typeface="Montserrat" panose="020B0604020202020204" charset="0"/>
              </a:rPr>
              <a:t>: Facebook AI </a:t>
            </a:r>
            <a:r>
              <a:rPr lang="en-US" altLang="zh-CN" sz="2400" dirty="0" smtClean="0">
                <a:latin typeface="Montserrat" panose="020B0604020202020204" charset="0"/>
              </a:rPr>
              <a:t>Research, rbg@fb.com</a:t>
            </a:r>
            <a:endParaRPr lang="en" altLang="zh-CN" sz="2400" dirty="0">
              <a:latin typeface="Montserrat" panose="020B0604020202020204" charset="0"/>
            </a:endParaRPr>
          </a:p>
          <a:p>
            <a:pPr lvl="1">
              <a:spcBef>
                <a:spcPts val="0"/>
              </a:spcBef>
              <a:buNone/>
            </a:pPr>
            <a:r>
              <a:rPr lang="en" sz="2400" dirty="0">
                <a:latin typeface="Montserrat" panose="020B0604020202020204" charset="0"/>
              </a:rPr>
              <a:t> </a:t>
            </a:r>
            <a:r>
              <a:rPr lang="en" sz="2400" dirty="0" smtClean="0">
                <a:latin typeface="Montserrat" panose="020B0604020202020204" charset="0"/>
              </a:rPr>
              <a:t>     RCNN related models</a:t>
            </a:r>
          </a:p>
          <a:p>
            <a:pPr lvl="0" rtl="0">
              <a:spcBef>
                <a:spcPts val="0"/>
              </a:spcBef>
              <a:buNone/>
            </a:pPr>
            <a:endParaRPr lang="en" sz="3200" dirty="0" smtClean="0">
              <a:latin typeface="Montserrat" panose="020B0604020202020204" charset="0"/>
            </a:endParaRPr>
          </a:p>
        </p:txBody>
      </p:sp>
    </p:spTree>
    <p:extLst>
      <p:ext uri="{BB962C8B-B14F-4D97-AF65-F5344CB8AC3E}">
        <p14:creationId xmlns:p14="http://schemas.microsoft.com/office/powerpoint/2010/main" val="3273475143"/>
      </p:ext>
    </p:extLst>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sz="2000" dirty="0" smtClean="0">
                <a:latin typeface="Montserrat" panose="020B0604020202020204" charset="0"/>
              </a:rPr>
              <a:t>YOLO frames </a:t>
            </a:r>
            <a:r>
              <a:rPr lang="en-US" sz="2000" dirty="0">
                <a:latin typeface="Montserrat" panose="020B0604020202020204" charset="0"/>
              </a:rPr>
              <a:t>object detection as a </a:t>
            </a:r>
            <a:r>
              <a:rPr lang="en-US" sz="2000" dirty="0" smtClean="0">
                <a:latin typeface="Montserrat" panose="020B0604020202020204" charset="0"/>
              </a:rPr>
              <a:t>regression problem </a:t>
            </a:r>
            <a:r>
              <a:rPr lang="en-US" sz="2000" dirty="0">
                <a:latin typeface="Montserrat" panose="020B0604020202020204" charset="0"/>
              </a:rPr>
              <a:t>to spatially separated bounding boxes </a:t>
            </a:r>
            <a:r>
              <a:rPr lang="en-US" sz="2000" dirty="0" smtClean="0">
                <a:latin typeface="Montserrat" panose="020B0604020202020204" charset="0"/>
              </a:rPr>
              <a:t>and\associated </a:t>
            </a:r>
            <a:r>
              <a:rPr lang="en-US" sz="2000" dirty="0">
                <a:latin typeface="Montserrat" panose="020B0604020202020204" charset="0"/>
              </a:rPr>
              <a:t>class </a:t>
            </a:r>
            <a:r>
              <a:rPr lang="en-US" sz="2000" dirty="0" smtClean="0">
                <a:latin typeface="Montserrat" panose="020B0604020202020204" charset="0"/>
              </a:rPr>
              <a:t>probabilities.</a:t>
            </a:r>
          </a:p>
          <a:p>
            <a:pPr marL="457200" indent="-457200">
              <a:spcBef>
                <a:spcPts val="0"/>
              </a:spcBef>
            </a:pPr>
            <a:endParaRPr lang="en-US" sz="2000" dirty="0" smtClean="0">
              <a:latin typeface="Montserrat" panose="020B0604020202020204" charset="0"/>
            </a:endParaRPr>
          </a:p>
          <a:p>
            <a:pPr marL="457200" indent="-457200">
              <a:spcBef>
                <a:spcPts val="0"/>
              </a:spcBef>
            </a:pPr>
            <a:r>
              <a:rPr lang="en-US" sz="2000" dirty="0">
                <a:latin typeface="Montserrat" panose="020B0604020202020204" charset="0"/>
              </a:rPr>
              <a:t>A single neural network </a:t>
            </a:r>
            <a:r>
              <a:rPr lang="en-US" sz="2000" dirty="0" smtClean="0">
                <a:latin typeface="Montserrat" panose="020B0604020202020204" charset="0"/>
              </a:rPr>
              <a:t>predicts bounding </a:t>
            </a:r>
            <a:r>
              <a:rPr lang="en-US" sz="2000" dirty="0">
                <a:latin typeface="Montserrat" panose="020B0604020202020204" charset="0"/>
              </a:rPr>
              <a:t>boxes and class probabilities directly </a:t>
            </a:r>
            <a:r>
              <a:rPr lang="en-US" sz="2000" dirty="0" smtClean="0">
                <a:latin typeface="Montserrat" panose="020B0604020202020204" charset="0"/>
              </a:rPr>
              <a:t>from full </a:t>
            </a:r>
            <a:r>
              <a:rPr lang="en-US" sz="2000" dirty="0">
                <a:latin typeface="Montserrat" panose="020B0604020202020204" charset="0"/>
              </a:rPr>
              <a:t>images in one </a:t>
            </a:r>
            <a:r>
              <a:rPr lang="en-US" sz="2000" dirty="0" smtClean="0">
                <a:latin typeface="Montserrat" panose="020B0604020202020204" charset="0"/>
              </a:rPr>
              <a:t>evaluation.</a:t>
            </a:r>
          </a:p>
        </p:txBody>
      </p:sp>
    </p:spTree>
    <p:extLst>
      <p:ext uri="{BB962C8B-B14F-4D97-AF65-F5344CB8AC3E}">
        <p14:creationId xmlns:p14="http://schemas.microsoft.com/office/powerpoint/2010/main" val="430523115"/>
      </p:ext>
    </p:extLst>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872836"/>
            <a:ext cx="9144000" cy="4270663"/>
          </a:xfrm>
          <a:prstGeom prst="rect">
            <a:avLst/>
          </a:prstGeom>
          <a:noFill/>
          <a:ln>
            <a:noFill/>
          </a:ln>
        </p:spPr>
        <p:txBody>
          <a:bodyPr lIns="91425" tIns="91425" rIns="91425" bIns="91425" anchor="t" anchorCtr="0">
            <a:noAutofit/>
          </a:bodyPr>
          <a:lstStyle/>
          <a:p>
            <a:pPr marL="457200" indent="-457200">
              <a:spcBef>
                <a:spcPts val="0"/>
              </a:spcBef>
            </a:pPr>
            <a:r>
              <a:rPr lang="en-US" sz="2000" dirty="0" smtClean="0">
                <a:latin typeface="Montserrat" panose="020B0604020202020204" charset="0"/>
              </a:rPr>
              <a:t>Our system divides the input image into a S</a:t>
            </a:r>
            <a:r>
              <a:rPr lang="en-US" altLang="zh-CN" sz="2000" dirty="0" smtClean="0">
                <a:latin typeface="Montserrat" panose="020B0604020202020204" charset="0"/>
              </a:rPr>
              <a:t>×</a:t>
            </a:r>
            <a:r>
              <a:rPr lang="en-US" sz="2000" dirty="0">
                <a:latin typeface="Montserrat" panose="020B0604020202020204" charset="0"/>
              </a:rPr>
              <a:t>S grid. If the center of an object falls into a grid cell, that grid cell is responsible for detecting that object. </a:t>
            </a:r>
            <a:endParaRPr lang="en-US" sz="2000" dirty="0" smtClean="0">
              <a:latin typeface="Montserrat" panose="020B0604020202020204" charset="0"/>
            </a:endParaRPr>
          </a:p>
          <a:p>
            <a:pPr marL="457200" indent="-457200">
              <a:spcBef>
                <a:spcPts val="0"/>
              </a:spcBef>
            </a:pPr>
            <a:r>
              <a:rPr lang="en-US" sz="2000" dirty="0" smtClean="0">
                <a:latin typeface="Montserrat" panose="020B0604020202020204" charset="0"/>
              </a:rPr>
              <a:t>Each </a:t>
            </a:r>
            <a:r>
              <a:rPr lang="en-US" sz="2000" dirty="0">
                <a:latin typeface="Montserrat" panose="020B0604020202020204" charset="0"/>
              </a:rPr>
              <a:t>grid cell predicts B bounding boxes and </a:t>
            </a:r>
            <a:r>
              <a:rPr lang="en-US" sz="2000" dirty="0" smtClean="0">
                <a:latin typeface="Montserrat" panose="020B0604020202020204" charset="0"/>
              </a:rPr>
              <a:t>confidence scores </a:t>
            </a:r>
            <a:r>
              <a:rPr lang="en-US" sz="2000" dirty="0">
                <a:latin typeface="Montserrat" panose="020B0604020202020204" charset="0"/>
              </a:rPr>
              <a:t>for those boxes</a:t>
            </a:r>
          </a:p>
          <a:p>
            <a:pPr marL="457200" indent="-457200">
              <a:spcBef>
                <a:spcPts val="0"/>
              </a:spcBef>
            </a:pPr>
            <a:r>
              <a:rPr lang="en-US" sz="2000" dirty="0" smtClean="0">
                <a:latin typeface="Montserrat" panose="020B0604020202020204" charset="0"/>
              </a:rPr>
              <a:t>Each </a:t>
            </a:r>
            <a:r>
              <a:rPr lang="en-US" sz="2000" dirty="0">
                <a:latin typeface="Montserrat" panose="020B0604020202020204" charset="0"/>
              </a:rPr>
              <a:t>bounding box consists of 5 predictions: x, y, w, </a:t>
            </a:r>
            <a:r>
              <a:rPr lang="en-US" sz="2000" dirty="0" smtClean="0">
                <a:latin typeface="Montserrat" panose="020B0604020202020204" charset="0"/>
              </a:rPr>
              <a:t>h, confidence</a:t>
            </a:r>
          </a:p>
          <a:p>
            <a:pPr marL="457200" indent="-457200">
              <a:spcBef>
                <a:spcPts val="0"/>
              </a:spcBef>
            </a:pPr>
            <a:endParaRPr lang="en-US" sz="2000" dirty="0">
              <a:latin typeface="Montserrat" panose="020B0604020202020204" charset="0"/>
            </a:endParaRPr>
          </a:p>
          <a:p>
            <a:pPr marL="457200" indent="-457200">
              <a:spcBef>
                <a:spcPts val="0"/>
              </a:spcBef>
            </a:pPr>
            <a:r>
              <a:rPr lang="en-US" sz="2000" dirty="0">
                <a:latin typeface="Montserrat" panose="020B0604020202020204" charset="0"/>
              </a:rPr>
              <a:t>Each grid cell also predicts C conditional class </a:t>
            </a:r>
            <a:r>
              <a:rPr lang="en-US" sz="2000" dirty="0" smtClean="0">
                <a:latin typeface="Montserrat" panose="020B0604020202020204" charset="0"/>
              </a:rPr>
              <a:t>probabilities </a:t>
            </a:r>
          </a:p>
          <a:p>
            <a:pPr marL="457200" indent="-457200">
              <a:spcBef>
                <a:spcPts val="0"/>
              </a:spcBef>
            </a:pPr>
            <a:endParaRPr lang="en-US" sz="2000" dirty="0">
              <a:latin typeface="Montserrat" panose="020B0604020202020204" charset="0"/>
            </a:endParaRPr>
          </a:p>
          <a:p>
            <a:pPr marL="457200" indent="-457200">
              <a:spcBef>
                <a:spcPts val="0"/>
              </a:spcBef>
            </a:pPr>
            <a:r>
              <a:rPr lang="en-US" sz="2000" dirty="0">
                <a:latin typeface="Montserrat" panose="020B0604020202020204" charset="0"/>
              </a:rPr>
              <a:t>At test time we multiply the conditional class </a:t>
            </a:r>
            <a:r>
              <a:rPr lang="en-US" sz="2000" dirty="0" smtClean="0">
                <a:latin typeface="Montserrat" panose="020B0604020202020204" charset="0"/>
              </a:rPr>
              <a:t>probabilities and </a:t>
            </a:r>
            <a:r>
              <a:rPr lang="en-US" sz="2000" dirty="0">
                <a:latin typeface="Montserrat" panose="020B0604020202020204" charset="0"/>
              </a:rPr>
              <a:t>the individual box confidence predictions</a:t>
            </a:r>
          </a:p>
        </p:txBody>
      </p:sp>
      <p:pic>
        <p:nvPicPr>
          <p:cNvPr id="8" name="图片 7"/>
          <p:cNvPicPr>
            <a:picLocks noChangeAspect="1"/>
          </p:cNvPicPr>
          <p:nvPr/>
        </p:nvPicPr>
        <p:blipFill>
          <a:blip r:embed="rId4"/>
          <a:stretch>
            <a:fillRect/>
          </a:stretch>
        </p:blipFill>
        <p:spPr>
          <a:xfrm>
            <a:off x="571500" y="2767012"/>
            <a:ext cx="3046137" cy="388234"/>
          </a:xfrm>
          <a:prstGeom prst="rect">
            <a:avLst/>
          </a:prstGeom>
        </p:spPr>
      </p:pic>
      <p:pic>
        <p:nvPicPr>
          <p:cNvPr id="10" name="图片 9"/>
          <p:cNvPicPr>
            <a:picLocks noChangeAspect="1"/>
          </p:cNvPicPr>
          <p:nvPr/>
        </p:nvPicPr>
        <p:blipFill>
          <a:blip r:embed="rId5"/>
          <a:stretch>
            <a:fillRect/>
          </a:stretch>
        </p:blipFill>
        <p:spPr>
          <a:xfrm>
            <a:off x="571500" y="3441257"/>
            <a:ext cx="1459197" cy="315209"/>
          </a:xfrm>
          <a:prstGeom prst="rect">
            <a:avLst/>
          </a:prstGeom>
        </p:spPr>
      </p:pic>
      <p:pic>
        <p:nvPicPr>
          <p:cNvPr id="13" name="图片 12"/>
          <p:cNvPicPr>
            <a:picLocks noChangeAspect="1"/>
          </p:cNvPicPr>
          <p:nvPr/>
        </p:nvPicPr>
        <p:blipFill>
          <a:blip r:embed="rId6"/>
          <a:stretch>
            <a:fillRect/>
          </a:stretch>
        </p:blipFill>
        <p:spPr>
          <a:xfrm>
            <a:off x="571500" y="4352720"/>
            <a:ext cx="4457526" cy="328611"/>
          </a:xfrm>
          <a:prstGeom prst="rect">
            <a:avLst/>
          </a:prstGeom>
        </p:spPr>
      </p:pic>
    </p:spTree>
    <p:extLst>
      <p:ext uri="{BB962C8B-B14F-4D97-AF65-F5344CB8AC3E}">
        <p14:creationId xmlns:p14="http://schemas.microsoft.com/office/powerpoint/2010/main" val="3386869249"/>
      </p:ext>
    </p:extLst>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301" name="Shape 301"/>
          <p:cNvPicPr preferRelativeResize="0"/>
          <p:nvPr/>
        </p:nvPicPr>
        <p:blipFill rotWithShape="1">
          <a:blip r:embed="rId3">
            <a:alphaModFix amt="11000"/>
          </a:blip>
          <a:srcRect t="28895" b="14855"/>
          <a:stretch/>
        </p:blipFill>
        <p:spPr>
          <a:xfrm>
            <a:off x="0" y="0"/>
            <a:ext cx="9144000" cy="51435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302" name="Shape 302"/>
          <p:cNvSpPr txBox="1">
            <a:spLocks noGrp="1"/>
          </p:cNvSpPr>
          <p:nvPr>
            <p:ph type="ctrTitle" idx="4294967295"/>
          </p:nvPr>
        </p:nvSpPr>
        <p:spPr>
          <a:xfrm>
            <a:off x="0" y="0"/>
            <a:ext cx="8620050" cy="1159799"/>
          </a:xfrm>
          <a:prstGeom prst="rect">
            <a:avLst/>
          </a:prstGeom>
          <a:noFill/>
          <a:ln>
            <a:noFill/>
          </a:ln>
        </p:spPr>
        <p:txBody>
          <a:bodyPr lIns="91425" tIns="91425" rIns="91425" bIns="91425" anchor="t" anchorCtr="0">
            <a:noAutofit/>
          </a:bodyPr>
          <a:lstStyle/>
          <a:p>
            <a:pPr lvl="0" rtl="0">
              <a:spcBef>
                <a:spcPts val="0"/>
              </a:spcBef>
              <a:buNone/>
            </a:pPr>
            <a:r>
              <a:rPr lang="en" sz="5400" dirty="0" smtClean="0"/>
              <a:t>YOLO</a:t>
            </a:r>
            <a:endParaRPr lang="en" sz="5400" dirty="0"/>
          </a:p>
        </p:txBody>
      </p:sp>
      <p:sp>
        <p:nvSpPr>
          <p:cNvPr id="303" name="Shape 303"/>
          <p:cNvSpPr txBox="1">
            <a:spLocks noGrp="1"/>
          </p:cNvSpPr>
          <p:nvPr>
            <p:ph type="subTitle" idx="4294967295"/>
          </p:nvPr>
        </p:nvSpPr>
        <p:spPr>
          <a:xfrm>
            <a:off x="0" y="872836"/>
            <a:ext cx="3076575" cy="4270663"/>
          </a:xfrm>
          <a:prstGeom prst="rect">
            <a:avLst/>
          </a:prstGeom>
          <a:noFill/>
          <a:ln>
            <a:noFill/>
          </a:ln>
        </p:spPr>
        <p:txBody>
          <a:bodyPr lIns="91425" tIns="91425" rIns="91425" bIns="91425" anchor="t" anchorCtr="0">
            <a:noAutofit/>
          </a:bodyPr>
          <a:lstStyle/>
          <a:p>
            <a:pPr marL="457200" indent="-457200">
              <a:spcBef>
                <a:spcPts val="0"/>
              </a:spcBef>
            </a:pPr>
            <a:r>
              <a:rPr lang="en-US" altLang="zh-CN" sz="2000" dirty="0" smtClean="0">
                <a:latin typeface="Montserrat" panose="020B0604020202020204" charset="0"/>
              </a:rPr>
              <a:t>For Pascal VOC </a:t>
            </a:r>
            <a:r>
              <a:rPr lang="en" sz="2000" dirty="0" smtClean="0">
                <a:latin typeface="Montserrat" panose="020B0604020202020204" charset="0"/>
              </a:rPr>
              <a:t>S=7, B=2, C=20</a:t>
            </a:r>
          </a:p>
          <a:p>
            <a:pPr marL="457200" indent="-457200">
              <a:spcBef>
                <a:spcPts val="0"/>
              </a:spcBef>
            </a:pPr>
            <a:endParaRPr lang="en" sz="2000" dirty="0" smtClean="0">
              <a:latin typeface="Montserrat" panose="020B0604020202020204" charset="0"/>
            </a:endParaRPr>
          </a:p>
          <a:p>
            <a:pPr marL="457200" indent="-457200">
              <a:spcBef>
                <a:spcPts val="0"/>
              </a:spcBef>
            </a:pPr>
            <a:r>
              <a:rPr lang="en" sz="2000" dirty="0" smtClean="0">
                <a:latin typeface="Montserrat" panose="020B0604020202020204" charset="0"/>
              </a:rPr>
              <a:t>Final prediction is a 7</a:t>
            </a:r>
            <a:r>
              <a:rPr lang="en-US" altLang="zh-CN" sz="2000" dirty="0" smtClean="0">
                <a:latin typeface="Montserrat" panose="020B0604020202020204" charset="0"/>
              </a:rPr>
              <a:t>×7×30 tensor</a:t>
            </a:r>
          </a:p>
          <a:p>
            <a:pPr marL="457200" indent="-457200">
              <a:spcBef>
                <a:spcPts val="0"/>
              </a:spcBef>
            </a:pPr>
            <a:endParaRPr lang="en-US" sz="2000" dirty="0">
              <a:latin typeface="Montserrat" panose="020B0604020202020204" charset="0"/>
            </a:endParaRPr>
          </a:p>
          <a:p>
            <a:pPr marL="457200" indent="-457200">
              <a:spcBef>
                <a:spcPts val="0"/>
              </a:spcBef>
            </a:pPr>
            <a:r>
              <a:rPr lang="en-US" altLang="zh-CN" sz="2000" dirty="0" smtClean="0">
                <a:latin typeface="Montserrat" panose="020B0604020202020204" charset="0"/>
              </a:rPr>
              <a:t>The input image is 224×224, so the CNN has 5 down-sampling layers</a:t>
            </a:r>
            <a:endParaRPr lang="en" sz="2000" dirty="0" smtClean="0">
              <a:latin typeface="Montserrat" panose="020B0604020202020204" charset="0"/>
            </a:endParaRPr>
          </a:p>
        </p:txBody>
      </p:sp>
      <p:pic>
        <p:nvPicPr>
          <p:cNvPr id="3" name="图片 2"/>
          <p:cNvPicPr>
            <a:picLocks noChangeAspect="1"/>
          </p:cNvPicPr>
          <p:nvPr/>
        </p:nvPicPr>
        <p:blipFill>
          <a:blip r:embed="rId4"/>
          <a:stretch>
            <a:fillRect/>
          </a:stretch>
        </p:blipFill>
        <p:spPr>
          <a:xfrm>
            <a:off x="3076575" y="26270"/>
            <a:ext cx="6067425" cy="3690784"/>
          </a:xfrm>
          <a:prstGeom prst="rect">
            <a:avLst/>
          </a:prstGeom>
        </p:spPr>
      </p:pic>
      <p:pic>
        <p:nvPicPr>
          <p:cNvPr id="4" name="图片 3"/>
          <p:cNvPicPr>
            <a:picLocks noChangeAspect="1"/>
          </p:cNvPicPr>
          <p:nvPr/>
        </p:nvPicPr>
        <p:blipFill>
          <a:blip r:embed="rId5"/>
          <a:stretch>
            <a:fillRect/>
          </a:stretch>
        </p:blipFill>
        <p:spPr>
          <a:xfrm>
            <a:off x="3076575" y="3717054"/>
            <a:ext cx="6067425" cy="1400175"/>
          </a:xfrm>
          <a:prstGeom prst="rect">
            <a:avLst/>
          </a:prstGeom>
        </p:spPr>
      </p:pic>
    </p:spTree>
    <p:extLst>
      <p:ext uri="{BB962C8B-B14F-4D97-AF65-F5344CB8AC3E}">
        <p14:creationId xmlns:p14="http://schemas.microsoft.com/office/powerpoint/2010/main" val="632159906"/>
      </p:ext>
    </p:extLst>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Ganymede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2061</TotalTime>
  <Words>1000</Words>
  <Application>Microsoft Office PowerPoint</Application>
  <PresentationFormat>全屏显示(16:9)</PresentationFormat>
  <Paragraphs>133</Paragraphs>
  <Slides>24</Slides>
  <Notes>24</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24</vt:i4>
      </vt:variant>
    </vt:vector>
  </HeadingPairs>
  <TitlesOfParts>
    <vt:vector size="28" baseType="lpstr">
      <vt:lpstr>Didact Gothic</vt:lpstr>
      <vt:lpstr>Montserrat</vt:lpstr>
      <vt:lpstr>Arial</vt:lpstr>
      <vt:lpstr>Ganymede template</vt:lpstr>
      <vt:lpstr>CNN based Object Detection</vt:lpstr>
      <vt:lpstr>Outline</vt:lpstr>
      <vt:lpstr>Previous Reports</vt:lpstr>
      <vt:lpstr>Previous Reports</vt:lpstr>
      <vt:lpstr>Previous Reports</vt:lpstr>
      <vt:lpstr>YOLO</vt:lpstr>
      <vt:lpstr>YOLO</vt:lpstr>
      <vt:lpstr>YOLO</vt:lpstr>
      <vt:lpstr>YOLO</vt:lpstr>
      <vt:lpstr>YOLO</vt:lpstr>
      <vt:lpstr>YOLO</vt:lpstr>
      <vt:lpstr>YOLO</vt:lpstr>
      <vt:lpstr>YOLO</vt:lpstr>
      <vt:lpstr>YOLO</vt:lpstr>
      <vt:lpstr>YOLO</vt:lpstr>
      <vt:lpstr>Synthetic Data for Text Localization in Natural Images</vt:lpstr>
      <vt:lpstr>Synthetic Data for Text Localization in Natural Images</vt:lpstr>
      <vt:lpstr>Synthetic Data for Text Localization in Natural Images</vt:lpstr>
      <vt:lpstr>Synthetic Data for Text Localization in Natural Images</vt:lpstr>
      <vt:lpstr>Synthetic Data for Text Localization in Natural Images</vt:lpstr>
      <vt:lpstr>Synthetic Data for Text Localization in Natural Images</vt:lpstr>
      <vt:lpstr>Synthetic Data for Text Localization in Natural Images</vt:lpstr>
      <vt:lpstr>Synthetic Data for Text Localization in Natural Images</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He,Wenhao</dc:creator>
  <cp:lastModifiedBy>KK</cp:lastModifiedBy>
  <cp:revision>1165</cp:revision>
  <dcterms:modified xsi:type="dcterms:W3CDTF">2016-05-09T02:54:47Z</dcterms:modified>
</cp:coreProperties>
</file>